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7" r:id="rId3"/>
    <p:sldId id="275" r:id="rId4"/>
    <p:sldId id="258" r:id="rId5"/>
    <p:sldId id="278" r:id="rId6"/>
    <p:sldId id="276" r:id="rId7"/>
    <p:sldId id="260" r:id="rId8"/>
    <p:sldId id="279" r:id="rId9"/>
    <p:sldId id="265" r:id="rId10"/>
    <p:sldId id="259" r:id="rId11"/>
    <p:sldId id="269" r:id="rId12"/>
    <p:sldId id="272" r:id="rId13"/>
    <p:sldId id="261" r:id="rId14"/>
    <p:sldId id="280" r:id="rId15"/>
    <p:sldId id="262" r:id="rId16"/>
    <p:sldId id="263" r:id="rId17"/>
    <p:sldId id="277" r:id="rId18"/>
    <p:sldId id="264" r:id="rId19"/>
    <p:sldId id="281" r:id="rId20"/>
    <p:sldId id="270" r:id="rId21"/>
    <p:sldId id="274" r:id="rId22"/>
    <p:sldId id="267"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70" d="100"/>
          <a:sy n="70"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D544B-7C1A-CAC3-A5F4-09F1378EAA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5C7C67-5BE8-FF51-B3E7-B6443EBE60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945520-9521-6318-4766-E23D2A4718F0}"/>
              </a:ext>
            </a:extLst>
          </p:cNvPr>
          <p:cNvSpPr>
            <a:spLocks noGrp="1"/>
          </p:cNvSpPr>
          <p:nvPr>
            <p:ph type="dt" sz="half" idx="10"/>
          </p:nvPr>
        </p:nvSpPr>
        <p:spPr/>
        <p:txBody>
          <a:bodyPr/>
          <a:lstStyle/>
          <a:p>
            <a:fld id="{97828AF3-3185-4EC6-9934-D675CEB0D1F5}" type="datetimeFigureOut">
              <a:rPr lang="en-GB" smtClean="0"/>
              <a:t>24/04/2023</a:t>
            </a:fld>
            <a:endParaRPr lang="en-GB"/>
          </a:p>
        </p:txBody>
      </p:sp>
      <p:sp>
        <p:nvSpPr>
          <p:cNvPr id="5" name="Footer Placeholder 4">
            <a:extLst>
              <a:ext uri="{FF2B5EF4-FFF2-40B4-BE49-F238E27FC236}">
                <a16:creationId xmlns:a16="http://schemas.microsoft.com/office/drawing/2014/main" id="{662998F4-1BE9-B4E6-A2F2-7A7EAA290C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67AE01-FE73-AF62-9EE5-4C2037F22495}"/>
              </a:ext>
            </a:extLst>
          </p:cNvPr>
          <p:cNvSpPr>
            <a:spLocks noGrp="1"/>
          </p:cNvSpPr>
          <p:nvPr>
            <p:ph type="sldNum" sz="quarter" idx="12"/>
          </p:nvPr>
        </p:nvSpPr>
        <p:spPr/>
        <p:txBody>
          <a:bodyPr/>
          <a:lstStyle/>
          <a:p>
            <a:fld id="{8FA7A463-504D-4FC0-BF84-6436D1D2221D}" type="slidenum">
              <a:rPr lang="en-GB" smtClean="0"/>
              <a:t>‹#›</a:t>
            </a:fld>
            <a:endParaRPr lang="en-GB"/>
          </a:p>
        </p:txBody>
      </p:sp>
    </p:spTree>
    <p:extLst>
      <p:ext uri="{BB962C8B-B14F-4D97-AF65-F5344CB8AC3E}">
        <p14:creationId xmlns:p14="http://schemas.microsoft.com/office/powerpoint/2010/main" val="786735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2D2A2-398E-1638-A240-4F343DDD70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E801EF-8D67-44FE-77B4-7C7A298C4C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95B43A-A5C2-07B4-9F46-D0F8BF9A807F}"/>
              </a:ext>
            </a:extLst>
          </p:cNvPr>
          <p:cNvSpPr>
            <a:spLocks noGrp="1"/>
          </p:cNvSpPr>
          <p:nvPr>
            <p:ph type="dt" sz="half" idx="10"/>
          </p:nvPr>
        </p:nvSpPr>
        <p:spPr/>
        <p:txBody>
          <a:bodyPr/>
          <a:lstStyle/>
          <a:p>
            <a:fld id="{97828AF3-3185-4EC6-9934-D675CEB0D1F5}" type="datetimeFigureOut">
              <a:rPr lang="en-GB" smtClean="0"/>
              <a:t>24/04/2023</a:t>
            </a:fld>
            <a:endParaRPr lang="en-GB"/>
          </a:p>
        </p:txBody>
      </p:sp>
      <p:sp>
        <p:nvSpPr>
          <p:cNvPr id="5" name="Footer Placeholder 4">
            <a:extLst>
              <a:ext uri="{FF2B5EF4-FFF2-40B4-BE49-F238E27FC236}">
                <a16:creationId xmlns:a16="http://schemas.microsoft.com/office/drawing/2014/main" id="{699AB396-FA55-7FB4-7A19-2D9F2875E0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528BE-97A3-8258-5BB0-CCEDC157A7AF}"/>
              </a:ext>
            </a:extLst>
          </p:cNvPr>
          <p:cNvSpPr>
            <a:spLocks noGrp="1"/>
          </p:cNvSpPr>
          <p:nvPr>
            <p:ph type="sldNum" sz="quarter" idx="12"/>
          </p:nvPr>
        </p:nvSpPr>
        <p:spPr/>
        <p:txBody>
          <a:bodyPr/>
          <a:lstStyle/>
          <a:p>
            <a:fld id="{8FA7A463-504D-4FC0-BF84-6436D1D2221D}" type="slidenum">
              <a:rPr lang="en-GB" smtClean="0"/>
              <a:t>‹#›</a:t>
            </a:fld>
            <a:endParaRPr lang="en-GB"/>
          </a:p>
        </p:txBody>
      </p:sp>
    </p:spTree>
    <p:extLst>
      <p:ext uri="{BB962C8B-B14F-4D97-AF65-F5344CB8AC3E}">
        <p14:creationId xmlns:p14="http://schemas.microsoft.com/office/powerpoint/2010/main" val="2834348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E949B0-82A3-92A7-D415-81C6E1985B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DA997D-C8F6-1CDB-AF8A-50EAC3A302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5FB0D7-4EA4-7830-4F12-2E3A54FFAD5E}"/>
              </a:ext>
            </a:extLst>
          </p:cNvPr>
          <p:cNvSpPr>
            <a:spLocks noGrp="1"/>
          </p:cNvSpPr>
          <p:nvPr>
            <p:ph type="dt" sz="half" idx="10"/>
          </p:nvPr>
        </p:nvSpPr>
        <p:spPr/>
        <p:txBody>
          <a:bodyPr/>
          <a:lstStyle/>
          <a:p>
            <a:fld id="{97828AF3-3185-4EC6-9934-D675CEB0D1F5}" type="datetimeFigureOut">
              <a:rPr lang="en-GB" smtClean="0"/>
              <a:t>24/04/2023</a:t>
            </a:fld>
            <a:endParaRPr lang="en-GB"/>
          </a:p>
        </p:txBody>
      </p:sp>
      <p:sp>
        <p:nvSpPr>
          <p:cNvPr id="5" name="Footer Placeholder 4">
            <a:extLst>
              <a:ext uri="{FF2B5EF4-FFF2-40B4-BE49-F238E27FC236}">
                <a16:creationId xmlns:a16="http://schemas.microsoft.com/office/drawing/2014/main" id="{E0E6F449-5784-3CFE-DA1C-3FB90B931D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8BC515-10ED-2F3C-2953-D463483AD7DD}"/>
              </a:ext>
            </a:extLst>
          </p:cNvPr>
          <p:cNvSpPr>
            <a:spLocks noGrp="1"/>
          </p:cNvSpPr>
          <p:nvPr>
            <p:ph type="sldNum" sz="quarter" idx="12"/>
          </p:nvPr>
        </p:nvSpPr>
        <p:spPr/>
        <p:txBody>
          <a:bodyPr/>
          <a:lstStyle/>
          <a:p>
            <a:fld id="{8FA7A463-504D-4FC0-BF84-6436D1D2221D}" type="slidenum">
              <a:rPr lang="en-GB" smtClean="0"/>
              <a:t>‹#›</a:t>
            </a:fld>
            <a:endParaRPr lang="en-GB"/>
          </a:p>
        </p:txBody>
      </p:sp>
    </p:spTree>
    <p:extLst>
      <p:ext uri="{BB962C8B-B14F-4D97-AF65-F5344CB8AC3E}">
        <p14:creationId xmlns:p14="http://schemas.microsoft.com/office/powerpoint/2010/main" val="350282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96C6B-850F-BBDB-CD18-42F9357259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112234-FB5C-D9CA-E2BA-53E7EC75E2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3A84FC-F55B-FB10-AF6C-739A50DE7FCF}"/>
              </a:ext>
            </a:extLst>
          </p:cNvPr>
          <p:cNvSpPr>
            <a:spLocks noGrp="1"/>
          </p:cNvSpPr>
          <p:nvPr>
            <p:ph type="dt" sz="half" idx="10"/>
          </p:nvPr>
        </p:nvSpPr>
        <p:spPr/>
        <p:txBody>
          <a:bodyPr/>
          <a:lstStyle/>
          <a:p>
            <a:fld id="{97828AF3-3185-4EC6-9934-D675CEB0D1F5}" type="datetimeFigureOut">
              <a:rPr lang="en-GB" smtClean="0"/>
              <a:t>24/04/2023</a:t>
            </a:fld>
            <a:endParaRPr lang="en-GB"/>
          </a:p>
        </p:txBody>
      </p:sp>
      <p:sp>
        <p:nvSpPr>
          <p:cNvPr id="5" name="Footer Placeholder 4">
            <a:extLst>
              <a:ext uri="{FF2B5EF4-FFF2-40B4-BE49-F238E27FC236}">
                <a16:creationId xmlns:a16="http://schemas.microsoft.com/office/drawing/2014/main" id="{8D9628B4-BD8B-461A-17F4-4982F0E765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CB44D0-7B80-BC3F-F141-FA9F540D9E28}"/>
              </a:ext>
            </a:extLst>
          </p:cNvPr>
          <p:cNvSpPr>
            <a:spLocks noGrp="1"/>
          </p:cNvSpPr>
          <p:nvPr>
            <p:ph type="sldNum" sz="quarter" idx="12"/>
          </p:nvPr>
        </p:nvSpPr>
        <p:spPr/>
        <p:txBody>
          <a:bodyPr/>
          <a:lstStyle/>
          <a:p>
            <a:fld id="{8FA7A463-504D-4FC0-BF84-6436D1D2221D}" type="slidenum">
              <a:rPr lang="en-GB" smtClean="0"/>
              <a:t>‹#›</a:t>
            </a:fld>
            <a:endParaRPr lang="en-GB"/>
          </a:p>
        </p:txBody>
      </p:sp>
    </p:spTree>
    <p:extLst>
      <p:ext uri="{BB962C8B-B14F-4D97-AF65-F5344CB8AC3E}">
        <p14:creationId xmlns:p14="http://schemas.microsoft.com/office/powerpoint/2010/main" val="304861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5CF0C-85F6-E10E-E238-CD2F612D07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28943D2-6090-7949-5C1D-A7417D5F1F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2BC318-6CA5-BAFA-3498-0F93688F39C1}"/>
              </a:ext>
            </a:extLst>
          </p:cNvPr>
          <p:cNvSpPr>
            <a:spLocks noGrp="1"/>
          </p:cNvSpPr>
          <p:nvPr>
            <p:ph type="dt" sz="half" idx="10"/>
          </p:nvPr>
        </p:nvSpPr>
        <p:spPr/>
        <p:txBody>
          <a:bodyPr/>
          <a:lstStyle/>
          <a:p>
            <a:fld id="{97828AF3-3185-4EC6-9934-D675CEB0D1F5}" type="datetimeFigureOut">
              <a:rPr lang="en-GB" smtClean="0"/>
              <a:t>24/04/2023</a:t>
            </a:fld>
            <a:endParaRPr lang="en-GB"/>
          </a:p>
        </p:txBody>
      </p:sp>
      <p:sp>
        <p:nvSpPr>
          <p:cNvPr id="5" name="Footer Placeholder 4">
            <a:extLst>
              <a:ext uri="{FF2B5EF4-FFF2-40B4-BE49-F238E27FC236}">
                <a16:creationId xmlns:a16="http://schemas.microsoft.com/office/drawing/2014/main" id="{E74FE9E3-481B-E040-2861-54516C0988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680F3B-1B7E-BF47-A999-1E9B39514C7D}"/>
              </a:ext>
            </a:extLst>
          </p:cNvPr>
          <p:cNvSpPr>
            <a:spLocks noGrp="1"/>
          </p:cNvSpPr>
          <p:nvPr>
            <p:ph type="sldNum" sz="quarter" idx="12"/>
          </p:nvPr>
        </p:nvSpPr>
        <p:spPr/>
        <p:txBody>
          <a:bodyPr/>
          <a:lstStyle/>
          <a:p>
            <a:fld id="{8FA7A463-504D-4FC0-BF84-6436D1D2221D}" type="slidenum">
              <a:rPr lang="en-GB" smtClean="0"/>
              <a:t>‹#›</a:t>
            </a:fld>
            <a:endParaRPr lang="en-GB"/>
          </a:p>
        </p:txBody>
      </p:sp>
    </p:spTree>
    <p:extLst>
      <p:ext uri="{BB962C8B-B14F-4D97-AF65-F5344CB8AC3E}">
        <p14:creationId xmlns:p14="http://schemas.microsoft.com/office/powerpoint/2010/main" val="77820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993CE-A01F-948E-155C-439707C0DA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86D039-1B31-691F-ECF5-4718F7E439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D722EB-56C2-65B2-B909-E497A6538A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FB80AA-345B-4686-D8B7-BA9E24E5D1F6}"/>
              </a:ext>
            </a:extLst>
          </p:cNvPr>
          <p:cNvSpPr>
            <a:spLocks noGrp="1"/>
          </p:cNvSpPr>
          <p:nvPr>
            <p:ph type="dt" sz="half" idx="10"/>
          </p:nvPr>
        </p:nvSpPr>
        <p:spPr/>
        <p:txBody>
          <a:bodyPr/>
          <a:lstStyle/>
          <a:p>
            <a:fld id="{97828AF3-3185-4EC6-9934-D675CEB0D1F5}" type="datetimeFigureOut">
              <a:rPr lang="en-GB" smtClean="0"/>
              <a:t>24/04/2023</a:t>
            </a:fld>
            <a:endParaRPr lang="en-GB"/>
          </a:p>
        </p:txBody>
      </p:sp>
      <p:sp>
        <p:nvSpPr>
          <p:cNvPr id="6" name="Footer Placeholder 5">
            <a:extLst>
              <a:ext uri="{FF2B5EF4-FFF2-40B4-BE49-F238E27FC236}">
                <a16:creationId xmlns:a16="http://schemas.microsoft.com/office/drawing/2014/main" id="{B7D95829-C806-C150-B751-BDC8863F4F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2E369F-752C-77F5-AC13-2CA33214DBA2}"/>
              </a:ext>
            </a:extLst>
          </p:cNvPr>
          <p:cNvSpPr>
            <a:spLocks noGrp="1"/>
          </p:cNvSpPr>
          <p:nvPr>
            <p:ph type="sldNum" sz="quarter" idx="12"/>
          </p:nvPr>
        </p:nvSpPr>
        <p:spPr/>
        <p:txBody>
          <a:bodyPr/>
          <a:lstStyle/>
          <a:p>
            <a:fld id="{8FA7A463-504D-4FC0-BF84-6436D1D2221D}" type="slidenum">
              <a:rPr lang="en-GB" smtClean="0"/>
              <a:t>‹#›</a:t>
            </a:fld>
            <a:endParaRPr lang="en-GB"/>
          </a:p>
        </p:txBody>
      </p:sp>
    </p:spTree>
    <p:extLst>
      <p:ext uri="{BB962C8B-B14F-4D97-AF65-F5344CB8AC3E}">
        <p14:creationId xmlns:p14="http://schemas.microsoft.com/office/powerpoint/2010/main" val="419049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96F67-BE50-2B96-D6C2-FB1AAF9CC6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77EB79-29A9-EA67-026C-1200DCD002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672B0A-B6B5-5E69-0666-A52F235365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142632-472F-5F35-F483-9448F15E83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D4A56D-8060-782E-F766-3F2BF07738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9FCF67-640D-D88B-D275-84647E0566AF}"/>
              </a:ext>
            </a:extLst>
          </p:cNvPr>
          <p:cNvSpPr>
            <a:spLocks noGrp="1"/>
          </p:cNvSpPr>
          <p:nvPr>
            <p:ph type="dt" sz="half" idx="10"/>
          </p:nvPr>
        </p:nvSpPr>
        <p:spPr/>
        <p:txBody>
          <a:bodyPr/>
          <a:lstStyle/>
          <a:p>
            <a:fld id="{97828AF3-3185-4EC6-9934-D675CEB0D1F5}" type="datetimeFigureOut">
              <a:rPr lang="en-GB" smtClean="0"/>
              <a:t>24/04/2023</a:t>
            </a:fld>
            <a:endParaRPr lang="en-GB"/>
          </a:p>
        </p:txBody>
      </p:sp>
      <p:sp>
        <p:nvSpPr>
          <p:cNvPr id="8" name="Footer Placeholder 7">
            <a:extLst>
              <a:ext uri="{FF2B5EF4-FFF2-40B4-BE49-F238E27FC236}">
                <a16:creationId xmlns:a16="http://schemas.microsoft.com/office/drawing/2014/main" id="{718FCE70-CACC-2426-DB2A-6157911E91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22A6B2-57ED-D4D4-E482-02430B2F36A8}"/>
              </a:ext>
            </a:extLst>
          </p:cNvPr>
          <p:cNvSpPr>
            <a:spLocks noGrp="1"/>
          </p:cNvSpPr>
          <p:nvPr>
            <p:ph type="sldNum" sz="quarter" idx="12"/>
          </p:nvPr>
        </p:nvSpPr>
        <p:spPr/>
        <p:txBody>
          <a:bodyPr/>
          <a:lstStyle/>
          <a:p>
            <a:fld id="{8FA7A463-504D-4FC0-BF84-6436D1D2221D}" type="slidenum">
              <a:rPr lang="en-GB" smtClean="0"/>
              <a:t>‹#›</a:t>
            </a:fld>
            <a:endParaRPr lang="en-GB"/>
          </a:p>
        </p:txBody>
      </p:sp>
    </p:spTree>
    <p:extLst>
      <p:ext uri="{BB962C8B-B14F-4D97-AF65-F5344CB8AC3E}">
        <p14:creationId xmlns:p14="http://schemas.microsoft.com/office/powerpoint/2010/main" val="80034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F34C6-DF9F-D94D-3196-DD607F111D4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66F9E2-F513-8D41-DB0F-10C9C7BEDF4C}"/>
              </a:ext>
            </a:extLst>
          </p:cNvPr>
          <p:cNvSpPr>
            <a:spLocks noGrp="1"/>
          </p:cNvSpPr>
          <p:nvPr>
            <p:ph type="dt" sz="half" idx="10"/>
          </p:nvPr>
        </p:nvSpPr>
        <p:spPr/>
        <p:txBody>
          <a:bodyPr/>
          <a:lstStyle/>
          <a:p>
            <a:fld id="{97828AF3-3185-4EC6-9934-D675CEB0D1F5}" type="datetimeFigureOut">
              <a:rPr lang="en-GB" smtClean="0"/>
              <a:t>24/04/2023</a:t>
            </a:fld>
            <a:endParaRPr lang="en-GB"/>
          </a:p>
        </p:txBody>
      </p:sp>
      <p:sp>
        <p:nvSpPr>
          <p:cNvPr id="4" name="Footer Placeholder 3">
            <a:extLst>
              <a:ext uri="{FF2B5EF4-FFF2-40B4-BE49-F238E27FC236}">
                <a16:creationId xmlns:a16="http://schemas.microsoft.com/office/drawing/2014/main" id="{7BC2B087-39F5-89A8-2656-85ECD193DB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C7BC8B-6FF6-8D49-0BFE-129451756BCB}"/>
              </a:ext>
            </a:extLst>
          </p:cNvPr>
          <p:cNvSpPr>
            <a:spLocks noGrp="1"/>
          </p:cNvSpPr>
          <p:nvPr>
            <p:ph type="sldNum" sz="quarter" idx="12"/>
          </p:nvPr>
        </p:nvSpPr>
        <p:spPr/>
        <p:txBody>
          <a:bodyPr/>
          <a:lstStyle/>
          <a:p>
            <a:fld id="{8FA7A463-504D-4FC0-BF84-6436D1D2221D}" type="slidenum">
              <a:rPr lang="en-GB" smtClean="0"/>
              <a:t>‹#›</a:t>
            </a:fld>
            <a:endParaRPr lang="en-GB"/>
          </a:p>
        </p:txBody>
      </p:sp>
    </p:spTree>
    <p:extLst>
      <p:ext uri="{BB962C8B-B14F-4D97-AF65-F5344CB8AC3E}">
        <p14:creationId xmlns:p14="http://schemas.microsoft.com/office/powerpoint/2010/main" val="125159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5FD91A-5662-C222-A92E-20137A89DA00}"/>
              </a:ext>
            </a:extLst>
          </p:cNvPr>
          <p:cNvSpPr>
            <a:spLocks noGrp="1"/>
          </p:cNvSpPr>
          <p:nvPr>
            <p:ph type="dt" sz="half" idx="10"/>
          </p:nvPr>
        </p:nvSpPr>
        <p:spPr/>
        <p:txBody>
          <a:bodyPr/>
          <a:lstStyle/>
          <a:p>
            <a:fld id="{97828AF3-3185-4EC6-9934-D675CEB0D1F5}" type="datetimeFigureOut">
              <a:rPr lang="en-GB" smtClean="0"/>
              <a:t>24/04/2023</a:t>
            </a:fld>
            <a:endParaRPr lang="en-GB"/>
          </a:p>
        </p:txBody>
      </p:sp>
      <p:sp>
        <p:nvSpPr>
          <p:cNvPr id="3" name="Footer Placeholder 2">
            <a:extLst>
              <a:ext uri="{FF2B5EF4-FFF2-40B4-BE49-F238E27FC236}">
                <a16:creationId xmlns:a16="http://schemas.microsoft.com/office/drawing/2014/main" id="{863F3F1F-7803-FB7C-A7D2-7B9708B5F4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742FF63-55F6-BCAD-619F-70A9CAEE6C06}"/>
              </a:ext>
            </a:extLst>
          </p:cNvPr>
          <p:cNvSpPr>
            <a:spLocks noGrp="1"/>
          </p:cNvSpPr>
          <p:nvPr>
            <p:ph type="sldNum" sz="quarter" idx="12"/>
          </p:nvPr>
        </p:nvSpPr>
        <p:spPr/>
        <p:txBody>
          <a:bodyPr/>
          <a:lstStyle/>
          <a:p>
            <a:fld id="{8FA7A463-504D-4FC0-BF84-6436D1D2221D}" type="slidenum">
              <a:rPr lang="en-GB" smtClean="0"/>
              <a:t>‹#›</a:t>
            </a:fld>
            <a:endParaRPr lang="en-GB"/>
          </a:p>
        </p:txBody>
      </p:sp>
    </p:spTree>
    <p:extLst>
      <p:ext uri="{BB962C8B-B14F-4D97-AF65-F5344CB8AC3E}">
        <p14:creationId xmlns:p14="http://schemas.microsoft.com/office/powerpoint/2010/main" val="159976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35FB4-E524-0A62-DEDC-CB7B8BAB93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16BA73-AFA4-8C5D-34F9-4C33DE405C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0C09A8-0791-F463-BCB5-B5CD5FAC8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513B13-6B43-CDD8-D3C2-23E113E4EB86}"/>
              </a:ext>
            </a:extLst>
          </p:cNvPr>
          <p:cNvSpPr>
            <a:spLocks noGrp="1"/>
          </p:cNvSpPr>
          <p:nvPr>
            <p:ph type="dt" sz="half" idx="10"/>
          </p:nvPr>
        </p:nvSpPr>
        <p:spPr/>
        <p:txBody>
          <a:bodyPr/>
          <a:lstStyle/>
          <a:p>
            <a:fld id="{97828AF3-3185-4EC6-9934-D675CEB0D1F5}" type="datetimeFigureOut">
              <a:rPr lang="en-GB" smtClean="0"/>
              <a:t>24/04/2023</a:t>
            </a:fld>
            <a:endParaRPr lang="en-GB"/>
          </a:p>
        </p:txBody>
      </p:sp>
      <p:sp>
        <p:nvSpPr>
          <p:cNvPr id="6" name="Footer Placeholder 5">
            <a:extLst>
              <a:ext uri="{FF2B5EF4-FFF2-40B4-BE49-F238E27FC236}">
                <a16:creationId xmlns:a16="http://schemas.microsoft.com/office/drawing/2014/main" id="{B2E9BB5F-327A-7645-776A-532FADDE2F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DF0CAF-C08C-68B7-42AB-926AD85A5A22}"/>
              </a:ext>
            </a:extLst>
          </p:cNvPr>
          <p:cNvSpPr>
            <a:spLocks noGrp="1"/>
          </p:cNvSpPr>
          <p:nvPr>
            <p:ph type="sldNum" sz="quarter" idx="12"/>
          </p:nvPr>
        </p:nvSpPr>
        <p:spPr/>
        <p:txBody>
          <a:bodyPr/>
          <a:lstStyle/>
          <a:p>
            <a:fld id="{8FA7A463-504D-4FC0-BF84-6436D1D2221D}" type="slidenum">
              <a:rPr lang="en-GB" smtClean="0"/>
              <a:t>‹#›</a:t>
            </a:fld>
            <a:endParaRPr lang="en-GB"/>
          </a:p>
        </p:txBody>
      </p:sp>
    </p:spTree>
    <p:extLst>
      <p:ext uri="{BB962C8B-B14F-4D97-AF65-F5344CB8AC3E}">
        <p14:creationId xmlns:p14="http://schemas.microsoft.com/office/powerpoint/2010/main" val="1287780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CB56A-FDFA-5E26-E156-932B612AA3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B630274-E336-6D3D-1E54-595BE1A450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31EC8A6-5BBA-CAAE-50A4-8CDE1F82F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0647B0-549C-98F8-ED17-4892D5FE95F7}"/>
              </a:ext>
            </a:extLst>
          </p:cNvPr>
          <p:cNvSpPr>
            <a:spLocks noGrp="1"/>
          </p:cNvSpPr>
          <p:nvPr>
            <p:ph type="dt" sz="half" idx="10"/>
          </p:nvPr>
        </p:nvSpPr>
        <p:spPr/>
        <p:txBody>
          <a:bodyPr/>
          <a:lstStyle/>
          <a:p>
            <a:fld id="{97828AF3-3185-4EC6-9934-D675CEB0D1F5}" type="datetimeFigureOut">
              <a:rPr lang="en-GB" smtClean="0"/>
              <a:t>24/04/2023</a:t>
            </a:fld>
            <a:endParaRPr lang="en-GB"/>
          </a:p>
        </p:txBody>
      </p:sp>
      <p:sp>
        <p:nvSpPr>
          <p:cNvPr id="6" name="Footer Placeholder 5">
            <a:extLst>
              <a:ext uri="{FF2B5EF4-FFF2-40B4-BE49-F238E27FC236}">
                <a16:creationId xmlns:a16="http://schemas.microsoft.com/office/drawing/2014/main" id="{9E20BC6B-0334-4BE3-8E31-0FFC9D4D89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9AF9B6-AFCF-3487-3CE8-AB9A4B0C0412}"/>
              </a:ext>
            </a:extLst>
          </p:cNvPr>
          <p:cNvSpPr>
            <a:spLocks noGrp="1"/>
          </p:cNvSpPr>
          <p:nvPr>
            <p:ph type="sldNum" sz="quarter" idx="12"/>
          </p:nvPr>
        </p:nvSpPr>
        <p:spPr/>
        <p:txBody>
          <a:bodyPr/>
          <a:lstStyle/>
          <a:p>
            <a:fld id="{8FA7A463-504D-4FC0-BF84-6436D1D2221D}" type="slidenum">
              <a:rPr lang="en-GB" smtClean="0"/>
              <a:t>‹#›</a:t>
            </a:fld>
            <a:endParaRPr lang="en-GB"/>
          </a:p>
        </p:txBody>
      </p:sp>
    </p:spTree>
    <p:extLst>
      <p:ext uri="{BB962C8B-B14F-4D97-AF65-F5344CB8AC3E}">
        <p14:creationId xmlns:p14="http://schemas.microsoft.com/office/powerpoint/2010/main" val="1591075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8C2BC1-EAD5-B37E-EBA3-D23AFEDE2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0D4CCF-CB59-095A-77A5-E4D7779601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70E009-E4EC-C949-53ED-9B7D5733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28AF3-3185-4EC6-9934-D675CEB0D1F5}" type="datetimeFigureOut">
              <a:rPr lang="en-GB" smtClean="0"/>
              <a:t>24/04/2023</a:t>
            </a:fld>
            <a:endParaRPr lang="en-GB"/>
          </a:p>
        </p:txBody>
      </p:sp>
      <p:sp>
        <p:nvSpPr>
          <p:cNvPr id="5" name="Footer Placeholder 4">
            <a:extLst>
              <a:ext uri="{FF2B5EF4-FFF2-40B4-BE49-F238E27FC236}">
                <a16:creationId xmlns:a16="http://schemas.microsoft.com/office/drawing/2014/main" id="{CEC7CE7F-8FAC-EF20-FAA6-4E0071FBC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2A5F92-02E4-FD2B-0A03-5D93E92103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7A463-504D-4FC0-BF84-6436D1D2221D}" type="slidenum">
              <a:rPr lang="en-GB" smtClean="0"/>
              <a:t>‹#›</a:t>
            </a:fld>
            <a:endParaRPr lang="en-GB"/>
          </a:p>
        </p:txBody>
      </p:sp>
    </p:spTree>
    <p:extLst>
      <p:ext uri="{BB962C8B-B14F-4D97-AF65-F5344CB8AC3E}">
        <p14:creationId xmlns:p14="http://schemas.microsoft.com/office/powerpoint/2010/main" val="3876981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i Greek Letter Icon Stock Illustration - Download Image Now - Greece,  Alphabet, Symbol - iStock">
            <a:extLst>
              <a:ext uri="{FF2B5EF4-FFF2-40B4-BE49-F238E27FC236}">
                <a16:creationId xmlns:a16="http://schemas.microsoft.com/office/drawing/2014/main" id="{B3AA2A77-2377-60A1-DD27-2B40E282EBFE}"/>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014882" y="1645023"/>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CD8FEA6-4123-3E74-8D09-03B983E9B3AC}"/>
              </a:ext>
            </a:extLst>
          </p:cNvPr>
          <p:cNvSpPr>
            <a:spLocks noGrp="1"/>
          </p:cNvSpPr>
          <p:nvPr>
            <p:ph type="ctrTitle"/>
          </p:nvPr>
        </p:nvSpPr>
        <p:spPr/>
        <p:txBody>
          <a:bodyPr>
            <a:normAutofit fontScale="90000"/>
          </a:bodyPr>
          <a:lstStyle/>
          <a:p>
            <a:br>
              <a:rPr lang="en-US" i="1" dirty="0">
                <a:solidFill>
                  <a:schemeClr val="tx1">
                    <a:lumMod val="65000"/>
                    <a:lumOff val="35000"/>
                  </a:schemeClr>
                </a:solidFill>
                <a:latin typeface="Cambria" panose="02040503050406030204" pitchFamily="18" charset="0"/>
                <a:ea typeface="Cambria" panose="02040503050406030204" pitchFamily="18" charset="0"/>
              </a:rPr>
            </a:br>
            <a:r>
              <a:rPr lang="en-US" i="1" dirty="0">
                <a:solidFill>
                  <a:schemeClr val="tx1">
                    <a:lumMod val="65000"/>
                    <a:lumOff val="35000"/>
                  </a:schemeClr>
                </a:solidFill>
                <a:latin typeface="Cambria" panose="02040503050406030204" pitchFamily="18" charset="0"/>
                <a:ea typeface="Cambria" panose="02040503050406030204" pitchFamily="18" charset="0"/>
              </a:rPr>
              <a:t>Welcome to Philosophy</a:t>
            </a:r>
            <a:br>
              <a:rPr lang="en-US" i="1" dirty="0">
                <a:latin typeface="Cambria" panose="02040503050406030204" pitchFamily="18" charset="0"/>
                <a:ea typeface="Cambria" panose="02040503050406030204" pitchFamily="18" charset="0"/>
              </a:rPr>
            </a:br>
            <a:br>
              <a:rPr lang="en-US" i="1"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Session 4</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Ethics</a:t>
            </a:r>
            <a:endParaRPr lang="en-GB" dirty="0"/>
          </a:p>
        </p:txBody>
      </p:sp>
      <p:sp>
        <p:nvSpPr>
          <p:cNvPr id="3" name="Subtitle 2">
            <a:extLst>
              <a:ext uri="{FF2B5EF4-FFF2-40B4-BE49-F238E27FC236}">
                <a16:creationId xmlns:a16="http://schemas.microsoft.com/office/drawing/2014/main" id="{21075986-3786-1714-9DAE-66B705F803D7}"/>
              </a:ext>
            </a:extLst>
          </p:cNvPr>
          <p:cNvSpPr>
            <a:spLocks noGrp="1"/>
          </p:cNvSpPr>
          <p:nvPr>
            <p:ph type="subTitle" idx="1"/>
          </p:nvPr>
        </p:nvSpPr>
        <p:spPr>
          <a:xfrm>
            <a:off x="1604682" y="3602038"/>
            <a:ext cx="9144000" cy="1655762"/>
          </a:xfrm>
        </p:spPr>
        <p:txBody>
          <a:bodyPr/>
          <a:lstStyle/>
          <a:p>
            <a:r>
              <a:rPr lang="en-US" dirty="0"/>
              <a:t>Tutors: Jake Dorothy and Sarah Quinn</a:t>
            </a:r>
            <a:endParaRPr lang="en-GB" dirty="0"/>
          </a:p>
        </p:txBody>
      </p:sp>
      <p:pic>
        <p:nvPicPr>
          <p:cNvPr id="4" name="Picture 2" descr="Converge logo - create challenge inspire ">
            <a:extLst>
              <a:ext uri="{FF2B5EF4-FFF2-40B4-BE49-F238E27FC236}">
                <a16:creationId xmlns:a16="http://schemas.microsoft.com/office/drawing/2014/main" id="{07ECD78F-C5DF-03A1-EA41-8559B5402C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598" y="3509963"/>
            <a:ext cx="5257800" cy="3286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048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0EC7AE-5E37-77BD-8641-44461302B2ED}"/>
              </a:ext>
            </a:extLst>
          </p:cNvPr>
          <p:cNvSpPr>
            <a:spLocks noGrp="1"/>
          </p:cNvSpPr>
          <p:nvPr>
            <p:ph type="title"/>
          </p:nvPr>
        </p:nvSpPr>
        <p:spPr>
          <a:xfrm>
            <a:off x="838200" y="-139842"/>
            <a:ext cx="10515600" cy="1325563"/>
          </a:xfrm>
        </p:spPr>
        <p:txBody>
          <a:bodyPr>
            <a:normAutofit/>
          </a:bodyPr>
          <a:lstStyle/>
          <a:p>
            <a:pPr algn="ctr"/>
            <a:r>
              <a:rPr lang="en-GB" u="sng" dirty="0">
                <a:latin typeface="Cambria" panose="02040503050406030204" pitchFamily="18" charset="0"/>
                <a:ea typeface="Cambria" panose="02040503050406030204" pitchFamily="18" charset="0"/>
              </a:rPr>
              <a:t>Utilitarianism – Bentham and Mill</a:t>
            </a:r>
          </a:p>
        </p:txBody>
      </p:sp>
      <p:sp>
        <p:nvSpPr>
          <p:cNvPr id="3" name="Content Placeholder 2">
            <a:extLst>
              <a:ext uri="{FF2B5EF4-FFF2-40B4-BE49-F238E27FC236}">
                <a16:creationId xmlns:a16="http://schemas.microsoft.com/office/drawing/2014/main" id="{9B54DFF2-DD5C-E809-4EDE-9B828326DFF0}"/>
              </a:ext>
            </a:extLst>
          </p:cNvPr>
          <p:cNvSpPr>
            <a:spLocks noGrp="1"/>
          </p:cNvSpPr>
          <p:nvPr>
            <p:ph idx="1"/>
          </p:nvPr>
        </p:nvSpPr>
        <p:spPr/>
        <p:txBody>
          <a:bodyPr>
            <a:normAutofit/>
          </a:bodyPr>
          <a:lstStyle/>
          <a:p>
            <a:pPr marL="0" indent="0">
              <a:buNone/>
            </a:pPr>
            <a:r>
              <a:rPr lang="en-GB" sz="4800" dirty="0"/>
              <a:t>Pros and cons?</a:t>
            </a:r>
          </a:p>
        </p:txBody>
      </p:sp>
      <p:pic>
        <p:nvPicPr>
          <p:cNvPr id="2" name="Picture 4" descr="Phi Greek Letter Icon Stock Illustration - Download Image Now - Greece,  Alphabet, Symbol - iStock">
            <a:extLst>
              <a:ext uri="{FF2B5EF4-FFF2-40B4-BE49-F238E27FC236}">
                <a16:creationId xmlns:a16="http://schemas.microsoft.com/office/drawing/2014/main" id="{48701429-E2D3-1F0F-61AB-2FF0049D0730}"/>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719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77B60F-79F0-50C9-E44C-645A1EADE49C}"/>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latin typeface="+mn-lt"/>
                <a:ea typeface="+mj-ea"/>
                <a:cs typeface="+mj-cs"/>
              </a:rPr>
              <a:t>10 minute break</a:t>
            </a:r>
            <a:br>
              <a:rPr lang="en-US" sz="4000" kern="1200" dirty="0">
                <a:solidFill>
                  <a:schemeClr val="tx2"/>
                </a:solidFill>
                <a:latin typeface="+mn-lt"/>
                <a:ea typeface="+mj-ea"/>
                <a:cs typeface="+mj-cs"/>
              </a:rPr>
            </a:br>
            <a:endParaRPr lang="en-US" sz="4000" kern="1200" dirty="0">
              <a:solidFill>
                <a:schemeClr val="tx2"/>
              </a:solidFill>
              <a:latin typeface="+mn-lt"/>
              <a:ea typeface="+mj-ea"/>
              <a:cs typeface="+mj-cs"/>
            </a:endParaRPr>
          </a:p>
        </p:txBody>
      </p:sp>
      <p:pic>
        <p:nvPicPr>
          <p:cNvPr id="20" name="Graphic 6" descr="Tea">
            <a:extLst>
              <a:ext uri="{FF2B5EF4-FFF2-40B4-BE49-F238E27FC236}">
                <a16:creationId xmlns:a16="http://schemas.microsoft.com/office/drawing/2014/main" id="{93A48D42-97A3-2602-2670-AB7F8F50DF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2" descr="Converge logo - create challenge inspire ">
            <a:extLst>
              <a:ext uri="{FF2B5EF4-FFF2-40B4-BE49-F238E27FC236}">
                <a16:creationId xmlns:a16="http://schemas.microsoft.com/office/drawing/2014/main" id="{1A4D94A4-1256-7C0B-36BD-56CCE8CF9DC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35705" y="34854"/>
            <a:ext cx="4186424" cy="2616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677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A74555-C22B-738F-700D-E3EBEC071774}"/>
              </a:ext>
            </a:extLst>
          </p:cNvPr>
          <p:cNvPicPr>
            <a:picLocks noChangeAspect="1"/>
          </p:cNvPicPr>
          <p:nvPr/>
        </p:nvPicPr>
        <p:blipFill>
          <a:blip r:embed="rId2"/>
          <a:stretch>
            <a:fillRect/>
          </a:stretch>
        </p:blipFill>
        <p:spPr>
          <a:xfrm>
            <a:off x="6936793" y="1602793"/>
            <a:ext cx="5255207" cy="5255207"/>
          </a:xfrm>
          <a:prstGeom prst="rect">
            <a:avLst/>
          </a:prstGeom>
        </p:spPr>
      </p:pic>
      <p:sp>
        <p:nvSpPr>
          <p:cNvPr id="2" name="Title 1">
            <a:extLst>
              <a:ext uri="{FF2B5EF4-FFF2-40B4-BE49-F238E27FC236}">
                <a16:creationId xmlns:a16="http://schemas.microsoft.com/office/drawing/2014/main" id="{0E82A8CB-38EC-7126-C41F-BC78E1C847E4}"/>
              </a:ext>
            </a:extLst>
          </p:cNvPr>
          <p:cNvSpPr>
            <a:spLocks noGrp="1"/>
          </p:cNvSpPr>
          <p:nvPr>
            <p:ph type="title"/>
          </p:nvPr>
        </p:nvSpPr>
        <p:spPr/>
        <p:txBody>
          <a:bodyPr/>
          <a:lstStyle/>
          <a:p>
            <a:pPr algn="ctr"/>
            <a:r>
              <a:rPr lang="en-GB" u="sng" dirty="0">
                <a:latin typeface="Cambria" panose="02040503050406030204" pitchFamily="18" charset="0"/>
                <a:ea typeface="Cambria" panose="02040503050406030204" pitchFamily="18" charset="0"/>
              </a:rPr>
              <a:t>Immanuel Kant</a:t>
            </a:r>
          </a:p>
        </p:txBody>
      </p:sp>
      <p:sp>
        <p:nvSpPr>
          <p:cNvPr id="6" name="TextBox 5">
            <a:extLst>
              <a:ext uri="{FF2B5EF4-FFF2-40B4-BE49-F238E27FC236}">
                <a16:creationId xmlns:a16="http://schemas.microsoft.com/office/drawing/2014/main" id="{35FDAD2D-3735-8E16-F7DA-16BD1FF0E804}"/>
              </a:ext>
            </a:extLst>
          </p:cNvPr>
          <p:cNvSpPr txBox="1"/>
          <p:nvPr/>
        </p:nvSpPr>
        <p:spPr>
          <a:xfrm>
            <a:off x="5523614" y="2446238"/>
            <a:ext cx="6472768" cy="2062103"/>
          </a:xfrm>
          <a:prstGeom prst="rect">
            <a:avLst/>
          </a:prstGeom>
          <a:noFill/>
        </p:spPr>
        <p:txBody>
          <a:bodyPr wrap="square" rtlCol="0">
            <a:spAutoFit/>
          </a:bodyPr>
          <a:lstStyle/>
          <a:p>
            <a:r>
              <a:rPr lang="en-GB" sz="3200" i="1" dirty="0"/>
              <a:t>“Morality is not properly the doctrine of how we may make ourselves happy, but how we may make ourselves worthy of happiness.”</a:t>
            </a:r>
          </a:p>
        </p:txBody>
      </p:sp>
      <p:pic>
        <p:nvPicPr>
          <p:cNvPr id="3074" name="Picture 2" descr="Introduction to the Work of Immanuel Kant">
            <a:extLst>
              <a:ext uri="{FF2B5EF4-FFF2-40B4-BE49-F238E27FC236}">
                <a16:creationId xmlns:a16="http://schemas.microsoft.com/office/drawing/2014/main" id="{C5D92412-1D39-BFE2-23FF-14BC87C78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52" y="1908051"/>
            <a:ext cx="4606421" cy="345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757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i Greek Letter Icon Stock Illustration - Download Image Now - Greece,  Alphabet, Symbol - iStock">
            <a:extLst>
              <a:ext uri="{FF2B5EF4-FFF2-40B4-BE49-F238E27FC236}">
                <a16:creationId xmlns:a16="http://schemas.microsoft.com/office/drawing/2014/main" id="{C41809D4-2E6B-C559-273D-A2E03CA9854E}"/>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7B2F2B9A-81BA-F5A8-CE46-EF74ACDCAFF9}"/>
              </a:ext>
            </a:extLst>
          </p:cNvPr>
          <p:cNvSpPr>
            <a:spLocks noGrp="1"/>
          </p:cNvSpPr>
          <p:nvPr>
            <p:ph type="title"/>
          </p:nvPr>
        </p:nvSpPr>
        <p:spPr>
          <a:xfrm>
            <a:off x="838200" y="369128"/>
            <a:ext cx="10515600" cy="1325563"/>
          </a:xfrm>
        </p:spPr>
        <p:txBody>
          <a:bodyPr>
            <a:normAutofit/>
          </a:bodyPr>
          <a:lstStyle/>
          <a:p>
            <a:pPr algn="ctr"/>
            <a:r>
              <a:rPr lang="en-GB" u="sng" dirty="0">
                <a:latin typeface="Cambria" panose="02040503050406030204" pitchFamily="18" charset="0"/>
                <a:ea typeface="Cambria" panose="02040503050406030204" pitchFamily="18" charset="0"/>
              </a:rPr>
              <a:t>Kantian Ethics - Kant</a:t>
            </a:r>
          </a:p>
        </p:txBody>
      </p:sp>
      <p:sp>
        <p:nvSpPr>
          <p:cNvPr id="3" name="Content Placeholder 2">
            <a:extLst>
              <a:ext uri="{FF2B5EF4-FFF2-40B4-BE49-F238E27FC236}">
                <a16:creationId xmlns:a16="http://schemas.microsoft.com/office/drawing/2014/main" id="{08857817-8E0C-26E0-54C9-AA4B80A695A2}"/>
              </a:ext>
            </a:extLst>
          </p:cNvPr>
          <p:cNvSpPr>
            <a:spLocks noGrp="1"/>
          </p:cNvSpPr>
          <p:nvPr>
            <p:ph idx="1"/>
          </p:nvPr>
        </p:nvSpPr>
        <p:spPr>
          <a:xfrm>
            <a:off x="1039504" y="1602809"/>
            <a:ext cx="10112991" cy="4861778"/>
          </a:xfrm>
        </p:spPr>
        <p:txBody>
          <a:bodyPr>
            <a:normAutofit/>
          </a:bodyPr>
          <a:lstStyle/>
          <a:p>
            <a:r>
              <a:rPr lang="en-GB" sz="2600" dirty="0"/>
              <a:t>A good act = one that is dutiful.</a:t>
            </a:r>
          </a:p>
          <a:p>
            <a:endParaRPr lang="en-GB" sz="2600" dirty="0"/>
          </a:p>
          <a:p>
            <a:r>
              <a:rPr lang="en-GB" sz="2600" dirty="0"/>
              <a:t>Duty: not personal interest, not to gain anything, but </a:t>
            </a:r>
            <a:r>
              <a:rPr lang="en-GB" sz="2600" b="1" dirty="0"/>
              <a:t>to act in accordance with reason. </a:t>
            </a:r>
          </a:p>
          <a:p>
            <a:endParaRPr lang="en-GB" sz="2600" dirty="0"/>
          </a:p>
          <a:p>
            <a:r>
              <a:rPr lang="en-GB" sz="2600" dirty="0"/>
              <a:t>A good/ dutiful action is universal, and unconditional. </a:t>
            </a:r>
            <a:r>
              <a:rPr lang="en-GB" sz="2600" b="1" dirty="0"/>
              <a:t>They apply to everyone equally.</a:t>
            </a:r>
          </a:p>
          <a:p>
            <a:endParaRPr lang="en-GB" sz="2600" dirty="0"/>
          </a:p>
          <a:p>
            <a:r>
              <a:rPr lang="en-GB" sz="2600" dirty="0"/>
              <a:t>A good act is an end in itself, not a means to an end. This means that a person acts morally for the sake of it being the right thing to do, not to gain anything.</a:t>
            </a:r>
          </a:p>
          <a:p>
            <a:endParaRPr lang="en-GB" sz="2400" dirty="0"/>
          </a:p>
        </p:txBody>
      </p:sp>
    </p:spTree>
    <p:extLst>
      <p:ext uri="{BB962C8B-B14F-4D97-AF65-F5344CB8AC3E}">
        <p14:creationId xmlns:p14="http://schemas.microsoft.com/office/powerpoint/2010/main" val="94640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i Greek Letter Icon Stock Illustration - Download Image Now - Greece,  Alphabet, Symbol - iStock">
            <a:extLst>
              <a:ext uri="{FF2B5EF4-FFF2-40B4-BE49-F238E27FC236}">
                <a16:creationId xmlns:a16="http://schemas.microsoft.com/office/drawing/2014/main" id="{3756E066-8473-7408-FC59-1E7D069FA93F}"/>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C68826D-1B46-FDC0-7B21-5A206C31FD9F}"/>
              </a:ext>
            </a:extLst>
          </p:cNvPr>
          <p:cNvSpPr>
            <a:spLocks noGrp="1"/>
          </p:cNvSpPr>
          <p:nvPr>
            <p:ph idx="1"/>
          </p:nvPr>
        </p:nvSpPr>
        <p:spPr>
          <a:xfrm>
            <a:off x="109183" y="1825624"/>
            <a:ext cx="11955438" cy="4902721"/>
          </a:xfrm>
        </p:spPr>
        <p:txBody>
          <a:bodyPr/>
          <a:lstStyle/>
          <a:p>
            <a:r>
              <a:rPr lang="en-GB" sz="2800" b="1" dirty="0"/>
              <a:t>Categorical imperative</a:t>
            </a:r>
            <a:r>
              <a:rPr lang="en-GB" sz="2800" dirty="0"/>
              <a:t>: ‘Do x’ (or ‘Do not do x’), e.g., do tell the truth, do treat people with respect. Categorical imperatives are what we need to focus on for working out if an action is good. </a:t>
            </a:r>
          </a:p>
          <a:p>
            <a:endParaRPr lang="en-GB" sz="2800" dirty="0"/>
          </a:p>
          <a:p>
            <a:r>
              <a:rPr lang="en-GB" sz="2800" b="1" dirty="0"/>
              <a:t>Universalizability principle</a:t>
            </a:r>
            <a:r>
              <a:rPr lang="en-GB" sz="2800" dirty="0"/>
              <a:t>: Act in accordance with rules that you would wish to be universal law. If everyone in the world did ‘x’, then would it be good? Example: theft (do steal).</a:t>
            </a:r>
          </a:p>
          <a:p>
            <a:endParaRPr lang="en-GB" sz="2800" dirty="0"/>
          </a:p>
          <a:p>
            <a:r>
              <a:rPr lang="en-GB" sz="2800" b="1" dirty="0"/>
              <a:t>Humanity principle</a:t>
            </a:r>
            <a:r>
              <a:rPr lang="en-GB" sz="2800" dirty="0"/>
              <a:t>: never treat people as a mere means to an end. Treat them as a means in themselves and respect their autonomy. Example: deceiving someone.</a:t>
            </a:r>
          </a:p>
          <a:p>
            <a:endParaRPr lang="en-GB" dirty="0"/>
          </a:p>
        </p:txBody>
      </p:sp>
      <p:sp>
        <p:nvSpPr>
          <p:cNvPr id="4" name="Title 1">
            <a:extLst>
              <a:ext uri="{FF2B5EF4-FFF2-40B4-BE49-F238E27FC236}">
                <a16:creationId xmlns:a16="http://schemas.microsoft.com/office/drawing/2014/main" id="{9CA7A418-1CEE-F7FA-2018-4B20ED6D56AC}"/>
              </a:ext>
            </a:extLst>
          </p:cNvPr>
          <p:cNvSpPr>
            <a:spLocks noGrp="1"/>
          </p:cNvSpPr>
          <p:nvPr>
            <p:ph type="title"/>
          </p:nvPr>
        </p:nvSpPr>
        <p:spPr>
          <a:xfrm>
            <a:off x="838200" y="369128"/>
            <a:ext cx="10515600" cy="1325563"/>
          </a:xfrm>
        </p:spPr>
        <p:txBody>
          <a:bodyPr>
            <a:normAutofit/>
          </a:bodyPr>
          <a:lstStyle/>
          <a:p>
            <a:pPr algn="ctr"/>
            <a:r>
              <a:rPr lang="en-GB" u="sng" dirty="0">
                <a:latin typeface="Cambria" panose="02040503050406030204" pitchFamily="18" charset="0"/>
                <a:ea typeface="Cambria" panose="02040503050406030204" pitchFamily="18" charset="0"/>
              </a:rPr>
              <a:t>Kantian Ethics - Kant</a:t>
            </a:r>
          </a:p>
        </p:txBody>
      </p:sp>
    </p:spTree>
    <p:extLst>
      <p:ext uri="{BB962C8B-B14F-4D97-AF65-F5344CB8AC3E}">
        <p14:creationId xmlns:p14="http://schemas.microsoft.com/office/powerpoint/2010/main" val="3541200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27F3-9EC3-C626-2AC7-F8D7BB30FFBF}"/>
              </a:ext>
            </a:extLst>
          </p:cNvPr>
          <p:cNvSpPr>
            <a:spLocks noGrp="1"/>
          </p:cNvSpPr>
          <p:nvPr>
            <p:ph type="title"/>
          </p:nvPr>
        </p:nvSpPr>
        <p:spPr/>
        <p:txBody>
          <a:bodyPr/>
          <a:lstStyle/>
          <a:p>
            <a:pPr algn="ctr"/>
            <a:r>
              <a:rPr lang="en-GB" u="sng" dirty="0">
                <a:latin typeface="Cambria" panose="02040503050406030204" pitchFamily="18" charset="0"/>
                <a:ea typeface="Cambria" panose="02040503050406030204" pitchFamily="18" charset="0"/>
              </a:rPr>
              <a:t>Kant Thought Experiment</a:t>
            </a:r>
          </a:p>
        </p:txBody>
      </p:sp>
      <p:sp>
        <p:nvSpPr>
          <p:cNvPr id="5" name="Content Placeholder 4">
            <a:extLst>
              <a:ext uri="{FF2B5EF4-FFF2-40B4-BE49-F238E27FC236}">
                <a16:creationId xmlns:a16="http://schemas.microsoft.com/office/drawing/2014/main" id="{67D0CF5A-BBD0-8673-A748-D39A768FF6DB}"/>
              </a:ext>
            </a:extLst>
          </p:cNvPr>
          <p:cNvSpPr>
            <a:spLocks noGrp="1"/>
          </p:cNvSpPr>
          <p:nvPr>
            <p:ph idx="1"/>
          </p:nvPr>
        </p:nvSpPr>
        <p:spPr>
          <a:xfrm>
            <a:off x="838200" y="1825625"/>
            <a:ext cx="10515600" cy="500480"/>
          </a:xfrm>
        </p:spPr>
        <p:txBody>
          <a:bodyPr/>
          <a:lstStyle/>
          <a:p>
            <a:r>
              <a:rPr lang="en-GB" dirty="0"/>
              <a:t>White lies</a:t>
            </a:r>
          </a:p>
        </p:txBody>
      </p:sp>
      <p:pic>
        <p:nvPicPr>
          <p:cNvPr id="6" name="Picture 5">
            <a:extLst>
              <a:ext uri="{FF2B5EF4-FFF2-40B4-BE49-F238E27FC236}">
                <a16:creationId xmlns:a16="http://schemas.microsoft.com/office/drawing/2014/main" id="{F2F91944-D64B-0046-A340-114DADF81C90}"/>
              </a:ext>
            </a:extLst>
          </p:cNvPr>
          <p:cNvPicPr>
            <a:picLocks noChangeAspect="1"/>
          </p:cNvPicPr>
          <p:nvPr/>
        </p:nvPicPr>
        <p:blipFill>
          <a:blip r:embed="rId2"/>
          <a:stretch>
            <a:fillRect/>
          </a:stretch>
        </p:blipFill>
        <p:spPr>
          <a:xfrm>
            <a:off x="1628850" y="2395429"/>
            <a:ext cx="4226518" cy="4272934"/>
          </a:xfrm>
          <a:prstGeom prst="rect">
            <a:avLst/>
          </a:prstGeom>
          <a:ln>
            <a:solidFill>
              <a:schemeClr val="tx1"/>
            </a:solidFill>
          </a:ln>
        </p:spPr>
      </p:pic>
      <p:pic>
        <p:nvPicPr>
          <p:cNvPr id="7" name="Picture 6">
            <a:extLst>
              <a:ext uri="{FF2B5EF4-FFF2-40B4-BE49-F238E27FC236}">
                <a16:creationId xmlns:a16="http://schemas.microsoft.com/office/drawing/2014/main" id="{7D377D23-13D9-6148-8706-C148FBE1A109}"/>
              </a:ext>
            </a:extLst>
          </p:cNvPr>
          <p:cNvPicPr>
            <a:picLocks noChangeAspect="1"/>
          </p:cNvPicPr>
          <p:nvPr/>
        </p:nvPicPr>
        <p:blipFill>
          <a:blip r:embed="rId3"/>
          <a:stretch>
            <a:fillRect/>
          </a:stretch>
        </p:blipFill>
        <p:spPr>
          <a:xfrm>
            <a:off x="6256096" y="2395429"/>
            <a:ext cx="4307054" cy="4272934"/>
          </a:xfrm>
          <a:prstGeom prst="rect">
            <a:avLst/>
          </a:prstGeom>
          <a:ln>
            <a:solidFill>
              <a:schemeClr val="tx1"/>
            </a:solidFill>
          </a:ln>
        </p:spPr>
      </p:pic>
    </p:spTree>
    <p:extLst>
      <p:ext uri="{BB962C8B-B14F-4D97-AF65-F5344CB8AC3E}">
        <p14:creationId xmlns:p14="http://schemas.microsoft.com/office/powerpoint/2010/main" val="1345038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5349C-7816-B7F6-2F39-9D36769C0940}"/>
              </a:ext>
            </a:extLst>
          </p:cNvPr>
          <p:cNvSpPr>
            <a:spLocks noGrp="1"/>
          </p:cNvSpPr>
          <p:nvPr>
            <p:ph idx="1"/>
          </p:nvPr>
        </p:nvSpPr>
        <p:spPr>
          <a:xfrm>
            <a:off x="838200" y="1825625"/>
            <a:ext cx="5257800" cy="4534232"/>
          </a:xfrm>
        </p:spPr>
        <p:txBody>
          <a:bodyPr>
            <a:normAutofit/>
          </a:bodyPr>
          <a:lstStyle/>
          <a:p>
            <a:pPr marL="0" indent="0">
              <a:buNone/>
            </a:pPr>
            <a:r>
              <a:rPr lang="en-GB" sz="4400" dirty="0"/>
              <a:t>Pros and cons?</a:t>
            </a:r>
          </a:p>
        </p:txBody>
      </p:sp>
      <p:sp>
        <p:nvSpPr>
          <p:cNvPr id="4" name="Title 1">
            <a:extLst>
              <a:ext uri="{FF2B5EF4-FFF2-40B4-BE49-F238E27FC236}">
                <a16:creationId xmlns:a16="http://schemas.microsoft.com/office/drawing/2014/main" id="{3952A3FE-B02D-8D52-904E-8689A14988F8}"/>
              </a:ext>
            </a:extLst>
          </p:cNvPr>
          <p:cNvSpPr>
            <a:spLocks noGrp="1"/>
          </p:cNvSpPr>
          <p:nvPr>
            <p:ph type="title"/>
          </p:nvPr>
        </p:nvSpPr>
        <p:spPr>
          <a:xfrm>
            <a:off x="838200" y="365125"/>
            <a:ext cx="10515600" cy="1325563"/>
          </a:xfrm>
        </p:spPr>
        <p:txBody>
          <a:bodyPr>
            <a:normAutofit/>
          </a:bodyPr>
          <a:lstStyle/>
          <a:p>
            <a:pPr algn="ctr"/>
            <a:r>
              <a:rPr lang="en-GB" u="sng" dirty="0">
                <a:latin typeface="Cambria" panose="02040503050406030204" pitchFamily="18" charset="0"/>
                <a:ea typeface="Cambria" panose="02040503050406030204" pitchFamily="18" charset="0"/>
              </a:rPr>
              <a:t>Kantian Ethics</a:t>
            </a:r>
          </a:p>
        </p:txBody>
      </p:sp>
      <p:pic>
        <p:nvPicPr>
          <p:cNvPr id="2" name="Picture 4" descr="Phi Greek Letter Icon Stock Illustration - Download Image Now - Greece,  Alphabet, Symbol - iStock">
            <a:extLst>
              <a:ext uri="{FF2B5EF4-FFF2-40B4-BE49-F238E27FC236}">
                <a16:creationId xmlns:a16="http://schemas.microsoft.com/office/drawing/2014/main" id="{770CFCD4-18E2-1BDE-FB08-A7FF86B7AA7B}"/>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881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C2C689-F751-31D2-15CF-7024243030A3}"/>
              </a:ext>
            </a:extLst>
          </p:cNvPr>
          <p:cNvSpPr>
            <a:spLocks noGrp="1"/>
          </p:cNvSpPr>
          <p:nvPr>
            <p:ph type="title"/>
          </p:nvPr>
        </p:nvSpPr>
        <p:spPr>
          <a:xfrm>
            <a:off x="838200" y="365125"/>
            <a:ext cx="10515600" cy="1325563"/>
          </a:xfrm>
        </p:spPr>
        <p:txBody>
          <a:bodyPr>
            <a:normAutofit/>
          </a:bodyPr>
          <a:lstStyle/>
          <a:p>
            <a:pPr algn="ctr"/>
            <a:r>
              <a:rPr lang="en-GB" u="sng" dirty="0">
                <a:latin typeface="Cambria" panose="02040503050406030204" pitchFamily="18" charset="0"/>
                <a:ea typeface="Cambria" panose="02040503050406030204" pitchFamily="18" charset="0"/>
              </a:rPr>
              <a:t>Aristotle</a:t>
            </a:r>
          </a:p>
        </p:txBody>
      </p:sp>
      <p:pic>
        <p:nvPicPr>
          <p:cNvPr id="4098" name="Picture 2" descr="TOP 25 ARISTOTLE QUOTES ON PHILOSOPHY &amp; VIRTUE | A-Z Quotes">
            <a:extLst>
              <a:ext uri="{FF2B5EF4-FFF2-40B4-BE49-F238E27FC236}">
                <a16:creationId xmlns:a16="http://schemas.microsoft.com/office/drawing/2014/main" id="{EFA43ED6-4998-B82B-9734-75240AA6D2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6621" y="1825625"/>
            <a:ext cx="815875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762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i Greek Letter Icon Stock Illustration - Download Image Now - Greece,  Alphabet, Symbol - iStock">
            <a:extLst>
              <a:ext uri="{FF2B5EF4-FFF2-40B4-BE49-F238E27FC236}">
                <a16:creationId xmlns:a16="http://schemas.microsoft.com/office/drawing/2014/main" id="{AC931F1E-93D7-B0C9-14EF-7DDAFB0C21DF}"/>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EE68D45-632D-B010-56D4-59CBEEB38E9A}"/>
              </a:ext>
            </a:extLst>
          </p:cNvPr>
          <p:cNvSpPr>
            <a:spLocks noGrp="1"/>
          </p:cNvSpPr>
          <p:nvPr>
            <p:ph idx="1"/>
          </p:nvPr>
        </p:nvSpPr>
        <p:spPr>
          <a:xfrm>
            <a:off x="528282" y="1286977"/>
            <a:ext cx="11135436" cy="5257800"/>
          </a:xfrm>
        </p:spPr>
        <p:txBody>
          <a:bodyPr>
            <a:normAutofit/>
          </a:bodyPr>
          <a:lstStyle/>
          <a:p>
            <a:r>
              <a:rPr lang="en-GB" sz="2600" dirty="0"/>
              <a:t>Originates form Aristotle</a:t>
            </a:r>
          </a:p>
          <a:p>
            <a:endParaRPr lang="en-GB" sz="2600" dirty="0"/>
          </a:p>
          <a:p>
            <a:r>
              <a:rPr lang="en-GB" sz="2600" dirty="0"/>
              <a:t>Unlike utilitarianism and Kantian ethics, which look at what is a good action, virtue ethics looks at </a:t>
            </a:r>
            <a:r>
              <a:rPr lang="en-GB" sz="2600" b="1" dirty="0"/>
              <a:t>what is a good life and a good person</a:t>
            </a:r>
            <a:r>
              <a:rPr lang="en-GB" sz="2600" dirty="0"/>
              <a:t>. If we are good people, then good actions will follow.</a:t>
            </a:r>
          </a:p>
          <a:p>
            <a:endParaRPr lang="en-GB" sz="2600" dirty="0"/>
          </a:p>
          <a:p>
            <a:r>
              <a:rPr lang="en-GB" sz="2600" dirty="0"/>
              <a:t>Good = virtuous.</a:t>
            </a:r>
          </a:p>
          <a:p>
            <a:endParaRPr lang="en-GB" sz="2600" dirty="0"/>
          </a:p>
          <a:p>
            <a:r>
              <a:rPr lang="en-GB" sz="2600" dirty="0"/>
              <a:t>Aristotle said a virtuous person has </a:t>
            </a:r>
            <a:r>
              <a:rPr lang="en-GB" sz="2600" b="1" dirty="0"/>
              <a:t>ideal character traits</a:t>
            </a:r>
            <a:r>
              <a:rPr lang="en-GB" sz="2600" dirty="0"/>
              <a:t>: courage, generosity, ambition, patience, friendliness, truthfulness, wit, modesty and justice. Someone with these character traits will be predictably virtuous.</a:t>
            </a:r>
          </a:p>
          <a:p>
            <a:endParaRPr lang="en-GB" sz="2400" dirty="0"/>
          </a:p>
          <a:p>
            <a:pPr marL="0" indent="0">
              <a:buNone/>
            </a:pPr>
            <a:endParaRPr lang="en-GB" sz="2400" dirty="0"/>
          </a:p>
        </p:txBody>
      </p:sp>
      <p:sp>
        <p:nvSpPr>
          <p:cNvPr id="4" name="Title 1">
            <a:extLst>
              <a:ext uri="{FF2B5EF4-FFF2-40B4-BE49-F238E27FC236}">
                <a16:creationId xmlns:a16="http://schemas.microsoft.com/office/drawing/2014/main" id="{554B2830-C780-04DE-B28D-297DDFA48EF8}"/>
              </a:ext>
            </a:extLst>
          </p:cNvPr>
          <p:cNvSpPr>
            <a:spLocks noGrp="1"/>
          </p:cNvSpPr>
          <p:nvPr>
            <p:ph type="title"/>
          </p:nvPr>
        </p:nvSpPr>
        <p:spPr>
          <a:xfrm>
            <a:off x="0" y="204041"/>
            <a:ext cx="12192000" cy="681037"/>
          </a:xfrm>
        </p:spPr>
        <p:txBody>
          <a:bodyPr>
            <a:normAutofit fontScale="90000"/>
          </a:bodyPr>
          <a:lstStyle/>
          <a:p>
            <a:pPr algn="ctr"/>
            <a:r>
              <a:rPr lang="en-GB" u="sng" dirty="0">
                <a:latin typeface="Cambria" panose="02040503050406030204" pitchFamily="18" charset="0"/>
                <a:ea typeface="Cambria" panose="02040503050406030204" pitchFamily="18" charset="0"/>
              </a:rPr>
              <a:t>Virtue Ethics - Aristotle</a:t>
            </a:r>
          </a:p>
        </p:txBody>
      </p:sp>
    </p:spTree>
    <p:extLst>
      <p:ext uri="{BB962C8B-B14F-4D97-AF65-F5344CB8AC3E}">
        <p14:creationId xmlns:p14="http://schemas.microsoft.com/office/powerpoint/2010/main" val="4281880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i Greek Letter Icon Stock Illustration - Download Image Now - Greece,  Alphabet, Symbol - iStock">
            <a:extLst>
              <a:ext uri="{FF2B5EF4-FFF2-40B4-BE49-F238E27FC236}">
                <a16:creationId xmlns:a16="http://schemas.microsoft.com/office/drawing/2014/main" id="{5C108CC0-AA3C-79C9-5D3A-59679542D4D3}"/>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BB262D8-ACA1-07E6-E51C-9C6472586EA8}"/>
              </a:ext>
            </a:extLst>
          </p:cNvPr>
          <p:cNvSpPr>
            <a:spLocks noGrp="1"/>
          </p:cNvSpPr>
          <p:nvPr>
            <p:ph idx="1"/>
          </p:nvPr>
        </p:nvSpPr>
        <p:spPr>
          <a:xfrm>
            <a:off x="838200" y="1392072"/>
            <a:ext cx="10515600" cy="4784891"/>
          </a:xfrm>
        </p:spPr>
        <p:txBody>
          <a:bodyPr>
            <a:normAutofit lnSpcReduction="10000"/>
          </a:bodyPr>
          <a:lstStyle/>
          <a:p>
            <a:r>
              <a:rPr lang="en-GB" sz="2800" dirty="0"/>
              <a:t>Aristotle believed that we are born with a desire to be virtuous, but we are born with positive character traits, but also with negative character traits, called vices, such as cowardice and recklessness. </a:t>
            </a:r>
          </a:p>
          <a:p>
            <a:endParaRPr lang="en-GB" dirty="0"/>
          </a:p>
          <a:p>
            <a:r>
              <a:rPr lang="en-GB" sz="2800" dirty="0"/>
              <a:t>To become virtuous, </a:t>
            </a:r>
            <a:r>
              <a:rPr lang="en-GB" sz="2800" b="1" dirty="0"/>
              <a:t>we have to build moral character. </a:t>
            </a:r>
            <a:r>
              <a:rPr lang="en-GB" sz="2800" dirty="0"/>
              <a:t>Moral character takes time to develop, perhaps even a whole lifetime, and experience is the only way to develop it. The more that you do something virtuous, the more it will become part of your character (same for vices).</a:t>
            </a:r>
          </a:p>
          <a:p>
            <a:endParaRPr lang="en-GB" sz="2800" dirty="0"/>
          </a:p>
          <a:p>
            <a:r>
              <a:rPr lang="en-GB" sz="2800" dirty="0"/>
              <a:t>A virtuous person will reach eudaimonia (extreme happiness).</a:t>
            </a:r>
          </a:p>
          <a:p>
            <a:endParaRPr lang="en-GB" dirty="0"/>
          </a:p>
        </p:txBody>
      </p:sp>
      <p:sp>
        <p:nvSpPr>
          <p:cNvPr id="4" name="Title 1">
            <a:extLst>
              <a:ext uri="{FF2B5EF4-FFF2-40B4-BE49-F238E27FC236}">
                <a16:creationId xmlns:a16="http://schemas.microsoft.com/office/drawing/2014/main" id="{1E3AE3DE-99FA-096D-405E-1958A41BF350}"/>
              </a:ext>
            </a:extLst>
          </p:cNvPr>
          <p:cNvSpPr>
            <a:spLocks noGrp="1"/>
          </p:cNvSpPr>
          <p:nvPr>
            <p:ph type="title"/>
          </p:nvPr>
        </p:nvSpPr>
        <p:spPr>
          <a:xfrm>
            <a:off x="0" y="204041"/>
            <a:ext cx="12192000" cy="681037"/>
          </a:xfrm>
        </p:spPr>
        <p:txBody>
          <a:bodyPr>
            <a:normAutofit fontScale="90000"/>
          </a:bodyPr>
          <a:lstStyle/>
          <a:p>
            <a:pPr algn="ctr"/>
            <a:r>
              <a:rPr lang="en-GB" u="sng" dirty="0">
                <a:latin typeface="Cambria" panose="02040503050406030204" pitchFamily="18" charset="0"/>
                <a:ea typeface="Cambria" panose="02040503050406030204" pitchFamily="18" charset="0"/>
              </a:rPr>
              <a:t>Virtue Ethics - Aristotle</a:t>
            </a:r>
          </a:p>
        </p:txBody>
      </p:sp>
    </p:spTree>
    <p:extLst>
      <p:ext uri="{BB962C8B-B14F-4D97-AF65-F5344CB8AC3E}">
        <p14:creationId xmlns:p14="http://schemas.microsoft.com/office/powerpoint/2010/main" val="3771659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i Greek Letter Icon Stock Illustration - Download Image Now - Greece,  Alphabet, Symbol - iStock">
            <a:extLst>
              <a:ext uri="{FF2B5EF4-FFF2-40B4-BE49-F238E27FC236}">
                <a16:creationId xmlns:a16="http://schemas.microsoft.com/office/drawing/2014/main" id="{F46DB0F5-A0CF-E94D-E0BE-21CC6DDDAFCC}"/>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466650-C6E5-E510-177F-52850AD24E5B}"/>
              </a:ext>
            </a:extLst>
          </p:cNvPr>
          <p:cNvSpPr>
            <a:spLocks noGrp="1"/>
          </p:cNvSpPr>
          <p:nvPr>
            <p:ph type="title"/>
          </p:nvPr>
        </p:nvSpPr>
        <p:spPr>
          <a:xfrm>
            <a:off x="0" y="18255"/>
            <a:ext cx="12192000" cy="896145"/>
          </a:xfrm>
        </p:spPr>
        <p:txBody>
          <a:bodyPr/>
          <a:lstStyle/>
          <a:p>
            <a:pPr algn="ctr"/>
            <a:r>
              <a:rPr lang="en-GB" u="sng" dirty="0">
                <a:latin typeface="Cambria" panose="02040503050406030204" pitchFamily="18" charset="0"/>
                <a:ea typeface="Cambria" panose="02040503050406030204" pitchFamily="18" charset="0"/>
              </a:rPr>
              <a:t>Introduction to Ethics</a:t>
            </a:r>
          </a:p>
        </p:txBody>
      </p:sp>
      <p:sp>
        <p:nvSpPr>
          <p:cNvPr id="3" name="Content Placeholder 2">
            <a:extLst>
              <a:ext uri="{FF2B5EF4-FFF2-40B4-BE49-F238E27FC236}">
                <a16:creationId xmlns:a16="http://schemas.microsoft.com/office/drawing/2014/main" id="{BDB10CD8-76A7-C92D-6061-A0B57E300F40}"/>
              </a:ext>
            </a:extLst>
          </p:cNvPr>
          <p:cNvSpPr>
            <a:spLocks noGrp="1"/>
          </p:cNvSpPr>
          <p:nvPr>
            <p:ph idx="1"/>
          </p:nvPr>
        </p:nvSpPr>
        <p:spPr>
          <a:xfrm>
            <a:off x="959643" y="896145"/>
            <a:ext cx="10272714" cy="5943600"/>
          </a:xfrm>
        </p:spPr>
        <p:txBody>
          <a:bodyPr/>
          <a:lstStyle/>
          <a:p>
            <a:endParaRPr lang="en-GB" dirty="0">
              <a:solidFill>
                <a:schemeClr val="accent2"/>
              </a:solidFill>
            </a:endParaRPr>
          </a:p>
          <a:p>
            <a:r>
              <a:rPr lang="en-GB" dirty="0"/>
              <a:t>Ethics = the practise of analysing concepts of right and wrong actions.</a:t>
            </a:r>
          </a:p>
          <a:p>
            <a:r>
              <a:rPr lang="en-GB" dirty="0"/>
              <a:t>Ethical theories attempt to provide answers to what are right and wrong actions.</a:t>
            </a:r>
          </a:p>
          <a:p>
            <a:endParaRPr lang="en-GB" dirty="0"/>
          </a:p>
          <a:p>
            <a:r>
              <a:rPr lang="en-GB" dirty="0"/>
              <a:t>Theories we will look at:</a:t>
            </a:r>
          </a:p>
          <a:p>
            <a:r>
              <a:rPr lang="en-GB" dirty="0"/>
              <a:t>Utilitarianism - Jeremy Bentham and John Stewart Mill</a:t>
            </a:r>
          </a:p>
          <a:p>
            <a:r>
              <a:rPr lang="en-GB" dirty="0"/>
              <a:t>Kantianism - Immanuel Kant</a:t>
            </a:r>
          </a:p>
          <a:p>
            <a:r>
              <a:rPr lang="en-GB" dirty="0"/>
              <a:t>Virtue ethics - Aristotle</a:t>
            </a:r>
          </a:p>
        </p:txBody>
      </p:sp>
    </p:spTree>
    <p:extLst>
      <p:ext uri="{BB962C8B-B14F-4D97-AF65-F5344CB8AC3E}">
        <p14:creationId xmlns:p14="http://schemas.microsoft.com/office/powerpoint/2010/main" val="370775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key to happiness according to Aristotle | by Anam Lodhi | Thoughts And  Ideas | Medium">
            <a:extLst>
              <a:ext uri="{FF2B5EF4-FFF2-40B4-BE49-F238E27FC236}">
                <a16:creationId xmlns:a16="http://schemas.microsoft.com/office/drawing/2014/main" id="{3B15969A-BE99-FB6E-8732-239BC61C0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650" y="597753"/>
            <a:ext cx="7174699" cy="566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53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4EC80-0325-1043-E212-F5AEE84A309D}"/>
              </a:ext>
            </a:extLst>
          </p:cNvPr>
          <p:cNvSpPr>
            <a:spLocks noGrp="1"/>
          </p:cNvSpPr>
          <p:nvPr>
            <p:ph idx="1"/>
          </p:nvPr>
        </p:nvSpPr>
        <p:spPr>
          <a:xfrm>
            <a:off x="838200" y="1203158"/>
            <a:ext cx="10515600" cy="5198395"/>
          </a:xfrm>
        </p:spPr>
        <p:txBody>
          <a:bodyPr/>
          <a:lstStyle/>
          <a:p>
            <a:r>
              <a:rPr lang="en-GB" dirty="0"/>
              <a:t>Finding a purse in a library</a:t>
            </a:r>
          </a:p>
          <a:p>
            <a:endParaRPr lang="en-GB" dirty="0"/>
          </a:p>
          <a:p>
            <a:endParaRPr lang="en-GB" dirty="0"/>
          </a:p>
          <a:p>
            <a:endParaRPr lang="en-GB" dirty="0"/>
          </a:p>
          <a:p>
            <a:r>
              <a:rPr lang="en-GB" dirty="0"/>
              <a:t>Buying shoes</a:t>
            </a:r>
          </a:p>
          <a:p>
            <a:endParaRPr lang="en-GB" dirty="0"/>
          </a:p>
          <a:p>
            <a:endParaRPr lang="en-GB" dirty="0"/>
          </a:p>
          <a:p>
            <a:endParaRPr lang="en-GB" dirty="0"/>
          </a:p>
          <a:p>
            <a:r>
              <a:rPr lang="en-GB" dirty="0"/>
              <a:t>Telling someone how they look</a:t>
            </a:r>
          </a:p>
          <a:p>
            <a:endParaRPr lang="en-GB" dirty="0"/>
          </a:p>
          <a:p>
            <a:endParaRPr lang="en-GB" dirty="0"/>
          </a:p>
        </p:txBody>
      </p:sp>
      <p:sp>
        <p:nvSpPr>
          <p:cNvPr id="4" name="Title 1">
            <a:extLst>
              <a:ext uri="{FF2B5EF4-FFF2-40B4-BE49-F238E27FC236}">
                <a16:creationId xmlns:a16="http://schemas.microsoft.com/office/drawing/2014/main" id="{7B48CB6F-D746-95D4-47B6-A94700F393B7}"/>
              </a:ext>
            </a:extLst>
          </p:cNvPr>
          <p:cNvSpPr>
            <a:spLocks noGrp="1"/>
          </p:cNvSpPr>
          <p:nvPr>
            <p:ph type="title"/>
          </p:nvPr>
        </p:nvSpPr>
        <p:spPr>
          <a:xfrm>
            <a:off x="0" y="0"/>
            <a:ext cx="12192000" cy="978568"/>
          </a:xfrm>
        </p:spPr>
        <p:txBody>
          <a:bodyPr>
            <a:normAutofit/>
          </a:bodyPr>
          <a:lstStyle/>
          <a:p>
            <a:pPr algn="ctr"/>
            <a:r>
              <a:rPr lang="en-GB" u="sng" dirty="0">
                <a:latin typeface="Cambria" panose="02040503050406030204" pitchFamily="18" charset="0"/>
                <a:ea typeface="Cambria" panose="02040503050406030204" pitchFamily="18" charset="0"/>
              </a:rPr>
              <a:t>Virtue Ethics Examples</a:t>
            </a:r>
          </a:p>
        </p:txBody>
      </p:sp>
      <p:pic>
        <p:nvPicPr>
          <p:cNvPr id="5" name="Picture 4">
            <a:extLst>
              <a:ext uri="{FF2B5EF4-FFF2-40B4-BE49-F238E27FC236}">
                <a16:creationId xmlns:a16="http://schemas.microsoft.com/office/drawing/2014/main" id="{6B807135-EE01-C109-6B89-0CFDD0797462}"/>
              </a:ext>
            </a:extLst>
          </p:cNvPr>
          <p:cNvPicPr>
            <a:picLocks noChangeAspect="1"/>
          </p:cNvPicPr>
          <p:nvPr/>
        </p:nvPicPr>
        <p:blipFill rotWithShape="1">
          <a:blip r:embed="rId2"/>
          <a:srcRect l="1" t="92274" r="-1687" b="1778"/>
          <a:stretch/>
        </p:blipFill>
        <p:spPr>
          <a:xfrm>
            <a:off x="2450751" y="4259932"/>
            <a:ext cx="7260245" cy="335487"/>
          </a:xfrm>
          <a:prstGeom prst="rect">
            <a:avLst/>
          </a:prstGeom>
        </p:spPr>
      </p:pic>
      <p:pic>
        <p:nvPicPr>
          <p:cNvPr id="6" name="Picture 5">
            <a:extLst>
              <a:ext uri="{FF2B5EF4-FFF2-40B4-BE49-F238E27FC236}">
                <a16:creationId xmlns:a16="http://schemas.microsoft.com/office/drawing/2014/main" id="{7D213533-B1F5-0A49-5030-39C8B7DA6375}"/>
              </a:ext>
            </a:extLst>
          </p:cNvPr>
          <p:cNvPicPr>
            <a:picLocks noChangeAspect="1"/>
          </p:cNvPicPr>
          <p:nvPr/>
        </p:nvPicPr>
        <p:blipFill rotWithShape="1">
          <a:blip r:embed="rId2"/>
          <a:srcRect t="53470" b="37466"/>
          <a:stretch/>
        </p:blipFill>
        <p:spPr>
          <a:xfrm>
            <a:off x="2511236" y="5865648"/>
            <a:ext cx="7169517" cy="513347"/>
          </a:xfrm>
          <a:prstGeom prst="rect">
            <a:avLst/>
          </a:prstGeom>
        </p:spPr>
      </p:pic>
      <p:pic>
        <p:nvPicPr>
          <p:cNvPr id="7" name="Picture 6">
            <a:extLst>
              <a:ext uri="{FF2B5EF4-FFF2-40B4-BE49-F238E27FC236}">
                <a16:creationId xmlns:a16="http://schemas.microsoft.com/office/drawing/2014/main" id="{AEE5E27F-C1D7-AB48-4FCA-15B191858E29}"/>
              </a:ext>
            </a:extLst>
          </p:cNvPr>
          <p:cNvPicPr>
            <a:picLocks noChangeAspect="1"/>
          </p:cNvPicPr>
          <p:nvPr/>
        </p:nvPicPr>
        <p:blipFill rotWithShape="1">
          <a:blip r:embed="rId2"/>
          <a:srcRect l="-1" t="32496" r="-844" b="58440"/>
          <a:stretch/>
        </p:blipFill>
        <p:spPr>
          <a:xfrm>
            <a:off x="2480997" y="2278731"/>
            <a:ext cx="7229999" cy="513348"/>
          </a:xfrm>
          <a:prstGeom prst="rect">
            <a:avLst/>
          </a:prstGeom>
        </p:spPr>
      </p:pic>
    </p:spTree>
    <p:extLst>
      <p:ext uri="{BB962C8B-B14F-4D97-AF65-F5344CB8AC3E}">
        <p14:creationId xmlns:p14="http://schemas.microsoft.com/office/powerpoint/2010/main" val="2353433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C0AF97-35A7-06FB-6C12-BF3A320885C0}"/>
              </a:ext>
            </a:extLst>
          </p:cNvPr>
          <p:cNvSpPr>
            <a:spLocks noGrp="1"/>
          </p:cNvSpPr>
          <p:nvPr>
            <p:ph idx="1"/>
          </p:nvPr>
        </p:nvSpPr>
        <p:spPr>
          <a:xfrm>
            <a:off x="838200" y="1160060"/>
            <a:ext cx="5257800" cy="5016903"/>
          </a:xfrm>
        </p:spPr>
        <p:txBody>
          <a:bodyPr>
            <a:normAutofit/>
          </a:bodyPr>
          <a:lstStyle/>
          <a:p>
            <a:pPr marL="0" indent="0">
              <a:buNone/>
            </a:pPr>
            <a:r>
              <a:rPr lang="en-GB" sz="4400" dirty="0"/>
              <a:t>Pros and cons?</a:t>
            </a:r>
          </a:p>
        </p:txBody>
      </p:sp>
      <p:sp>
        <p:nvSpPr>
          <p:cNvPr id="4" name="Title 1">
            <a:extLst>
              <a:ext uri="{FF2B5EF4-FFF2-40B4-BE49-F238E27FC236}">
                <a16:creationId xmlns:a16="http://schemas.microsoft.com/office/drawing/2014/main" id="{5FC747FC-018D-DA5D-6735-85FE8D3AAC90}"/>
              </a:ext>
            </a:extLst>
          </p:cNvPr>
          <p:cNvSpPr>
            <a:spLocks noGrp="1"/>
          </p:cNvSpPr>
          <p:nvPr>
            <p:ph type="title"/>
          </p:nvPr>
        </p:nvSpPr>
        <p:spPr>
          <a:xfrm>
            <a:off x="0" y="0"/>
            <a:ext cx="12192000" cy="681037"/>
          </a:xfrm>
        </p:spPr>
        <p:txBody>
          <a:bodyPr>
            <a:normAutofit fontScale="90000"/>
          </a:bodyPr>
          <a:lstStyle/>
          <a:p>
            <a:pPr algn="ctr"/>
            <a:r>
              <a:rPr lang="en-GB" u="sng" dirty="0">
                <a:latin typeface="Cambria" panose="02040503050406030204" pitchFamily="18" charset="0"/>
                <a:ea typeface="Cambria" panose="02040503050406030204" pitchFamily="18" charset="0"/>
              </a:rPr>
              <a:t>Virtue Ethics</a:t>
            </a:r>
          </a:p>
        </p:txBody>
      </p:sp>
      <p:pic>
        <p:nvPicPr>
          <p:cNvPr id="2" name="Picture 4" descr="Phi Greek Letter Icon Stock Illustration - Download Image Now - Greece,  Alphabet, Symbol - iStock">
            <a:extLst>
              <a:ext uri="{FF2B5EF4-FFF2-40B4-BE49-F238E27FC236}">
                <a16:creationId xmlns:a16="http://schemas.microsoft.com/office/drawing/2014/main" id="{53A29B35-BBC1-7BCD-EE09-5195D749FA2A}"/>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824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i Greek Letter Icon Stock Illustration - Download Image Now - Greece,  Alphabet, Symbol - iStock">
            <a:extLst>
              <a:ext uri="{FF2B5EF4-FFF2-40B4-BE49-F238E27FC236}">
                <a16:creationId xmlns:a16="http://schemas.microsoft.com/office/drawing/2014/main" id="{4BB36254-801F-7789-9A6D-F60F15567A76}"/>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BD2555-34FB-32B1-6633-2400EC33281E}"/>
              </a:ext>
            </a:extLst>
          </p:cNvPr>
          <p:cNvSpPr>
            <a:spLocks noGrp="1"/>
          </p:cNvSpPr>
          <p:nvPr>
            <p:ph type="title"/>
          </p:nvPr>
        </p:nvSpPr>
        <p:spPr>
          <a:xfrm>
            <a:off x="838200" y="0"/>
            <a:ext cx="10515600" cy="859809"/>
          </a:xfrm>
        </p:spPr>
        <p:txBody>
          <a:bodyPr/>
          <a:lstStyle/>
          <a:p>
            <a:pPr algn="ctr"/>
            <a:r>
              <a:rPr lang="en-GB" u="sng" dirty="0">
                <a:latin typeface="Cambria" panose="02040503050406030204" pitchFamily="18" charset="0"/>
                <a:ea typeface="Cambria" panose="02040503050406030204" pitchFamily="18" charset="0"/>
              </a:rPr>
              <a:t>Summary</a:t>
            </a:r>
          </a:p>
        </p:txBody>
      </p:sp>
      <p:sp>
        <p:nvSpPr>
          <p:cNvPr id="3" name="Content Placeholder 2">
            <a:extLst>
              <a:ext uri="{FF2B5EF4-FFF2-40B4-BE49-F238E27FC236}">
                <a16:creationId xmlns:a16="http://schemas.microsoft.com/office/drawing/2014/main" id="{58836167-F115-14CE-71FA-7F7F18EC4874}"/>
              </a:ext>
            </a:extLst>
          </p:cNvPr>
          <p:cNvSpPr>
            <a:spLocks noGrp="1"/>
          </p:cNvSpPr>
          <p:nvPr>
            <p:ph idx="1"/>
          </p:nvPr>
        </p:nvSpPr>
        <p:spPr>
          <a:xfrm>
            <a:off x="838200" y="1723030"/>
            <a:ext cx="10515600" cy="4350224"/>
          </a:xfrm>
        </p:spPr>
        <p:txBody>
          <a:bodyPr>
            <a:normAutofit lnSpcReduction="10000"/>
          </a:bodyPr>
          <a:lstStyle/>
          <a:p>
            <a:r>
              <a:rPr lang="en-GB" dirty="0"/>
              <a:t>Utilitarianism argues that a good action is one that creates the greatest amount of pleasure and least amount of pain for the greatest number of people.</a:t>
            </a:r>
          </a:p>
          <a:p>
            <a:endParaRPr lang="en-GB" dirty="0"/>
          </a:p>
          <a:p>
            <a:r>
              <a:rPr lang="en-GB" dirty="0"/>
              <a:t>Kantianism argues that a good action is one that is dutiful and treats people as means in themselves.</a:t>
            </a:r>
          </a:p>
          <a:p>
            <a:endParaRPr lang="en-GB" dirty="0"/>
          </a:p>
          <a:p>
            <a:r>
              <a:rPr lang="en-GB" dirty="0"/>
              <a:t>Virtue ethics argues that a good action is one done virtuously, and if we develop virtuous characters, then we will lead good and moral lives.</a:t>
            </a:r>
          </a:p>
        </p:txBody>
      </p:sp>
    </p:spTree>
    <p:extLst>
      <p:ext uri="{BB962C8B-B14F-4D97-AF65-F5344CB8AC3E}">
        <p14:creationId xmlns:p14="http://schemas.microsoft.com/office/powerpoint/2010/main" val="220905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07D41A-5146-4A4A-F999-69AE5BE8782C}"/>
              </a:ext>
            </a:extLst>
          </p:cNvPr>
          <p:cNvSpPr>
            <a:spLocks noGrp="1"/>
          </p:cNvSpPr>
          <p:nvPr>
            <p:ph idx="1"/>
          </p:nvPr>
        </p:nvSpPr>
        <p:spPr>
          <a:xfrm>
            <a:off x="592541" y="1883829"/>
            <a:ext cx="5257800" cy="3269855"/>
          </a:xfrm>
        </p:spPr>
        <p:txBody>
          <a:bodyPr/>
          <a:lstStyle/>
          <a:p>
            <a:pPr marL="0" indent="0">
              <a:buNone/>
            </a:pPr>
            <a:r>
              <a:rPr lang="en-GB" sz="3600" i="1" dirty="0"/>
              <a:t>“Man has been placed under two sovereign masters, pain and pleasure… It is for them alone to point out what we ought to do”.</a:t>
            </a:r>
          </a:p>
          <a:p>
            <a:endParaRPr lang="en-GB" dirty="0"/>
          </a:p>
        </p:txBody>
      </p:sp>
      <p:sp>
        <p:nvSpPr>
          <p:cNvPr id="4" name="Title 1">
            <a:extLst>
              <a:ext uri="{FF2B5EF4-FFF2-40B4-BE49-F238E27FC236}">
                <a16:creationId xmlns:a16="http://schemas.microsoft.com/office/drawing/2014/main" id="{2B235CF9-E356-4B59-922A-3A370665B4A4}"/>
              </a:ext>
            </a:extLst>
          </p:cNvPr>
          <p:cNvSpPr>
            <a:spLocks noGrp="1"/>
          </p:cNvSpPr>
          <p:nvPr>
            <p:ph type="title"/>
          </p:nvPr>
        </p:nvSpPr>
        <p:spPr>
          <a:xfrm>
            <a:off x="0" y="0"/>
            <a:ext cx="12192000" cy="681037"/>
          </a:xfrm>
        </p:spPr>
        <p:txBody>
          <a:bodyPr>
            <a:normAutofit fontScale="90000"/>
          </a:bodyPr>
          <a:lstStyle/>
          <a:p>
            <a:pPr algn="ctr"/>
            <a:r>
              <a:rPr lang="en-GB" u="sng" dirty="0">
                <a:latin typeface="Cambria" panose="02040503050406030204" pitchFamily="18" charset="0"/>
                <a:ea typeface="Cambria" panose="02040503050406030204" pitchFamily="18" charset="0"/>
              </a:rPr>
              <a:t>Jeremy Bentham</a:t>
            </a:r>
          </a:p>
        </p:txBody>
      </p:sp>
      <p:pic>
        <p:nvPicPr>
          <p:cNvPr id="5" name="Picture 4" descr="Phi Greek Letter Icon Stock Illustration - Download Image Now - Greece,  Alphabet, Symbol - iStock">
            <a:extLst>
              <a:ext uri="{FF2B5EF4-FFF2-40B4-BE49-F238E27FC236}">
                <a16:creationId xmlns:a16="http://schemas.microsoft.com/office/drawing/2014/main" id="{952F72EE-3540-AF88-C7D1-C93C8514FD76}"/>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026" name="Picture 2" descr="Jeremy Bentham - Philosopher, utilitarian, eccentric - St Neots Museum">
            <a:extLst>
              <a:ext uri="{FF2B5EF4-FFF2-40B4-BE49-F238E27FC236}">
                <a16:creationId xmlns:a16="http://schemas.microsoft.com/office/drawing/2014/main" id="{15ECCBDA-9799-4DAC-CD99-A3967215E5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0093" y="1788295"/>
            <a:ext cx="4304632" cy="346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659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i Greek Letter Icon Stock Illustration - Download Image Now - Greece,  Alphabet, Symbol - iStock">
            <a:extLst>
              <a:ext uri="{FF2B5EF4-FFF2-40B4-BE49-F238E27FC236}">
                <a16:creationId xmlns:a16="http://schemas.microsoft.com/office/drawing/2014/main" id="{287DBBB1-8F68-8DCA-6408-A7082048C30B}"/>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D6DB9F-4D98-BA31-8BA4-B2E393478BCE}"/>
              </a:ext>
            </a:extLst>
          </p:cNvPr>
          <p:cNvSpPr>
            <a:spLocks noGrp="1"/>
          </p:cNvSpPr>
          <p:nvPr>
            <p:ph type="title"/>
          </p:nvPr>
        </p:nvSpPr>
        <p:spPr>
          <a:xfrm>
            <a:off x="0" y="0"/>
            <a:ext cx="12192000" cy="681037"/>
          </a:xfrm>
        </p:spPr>
        <p:txBody>
          <a:bodyPr>
            <a:normAutofit fontScale="90000"/>
          </a:bodyPr>
          <a:lstStyle/>
          <a:p>
            <a:pPr algn="ctr"/>
            <a:r>
              <a:rPr lang="en-GB" u="sng" dirty="0">
                <a:latin typeface="Cambria" panose="02040503050406030204" pitchFamily="18" charset="0"/>
                <a:ea typeface="Cambria" panose="02040503050406030204" pitchFamily="18" charset="0"/>
              </a:rPr>
              <a:t>Utilitarianism - Bentham</a:t>
            </a:r>
          </a:p>
        </p:txBody>
      </p:sp>
      <p:sp>
        <p:nvSpPr>
          <p:cNvPr id="3" name="Content Placeholder 2">
            <a:extLst>
              <a:ext uri="{FF2B5EF4-FFF2-40B4-BE49-F238E27FC236}">
                <a16:creationId xmlns:a16="http://schemas.microsoft.com/office/drawing/2014/main" id="{B0C0ED46-526D-75E8-3E57-65247EE94B1B}"/>
              </a:ext>
            </a:extLst>
          </p:cNvPr>
          <p:cNvSpPr>
            <a:spLocks noGrp="1"/>
          </p:cNvSpPr>
          <p:nvPr>
            <p:ph idx="1"/>
          </p:nvPr>
        </p:nvSpPr>
        <p:spPr>
          <a:xfrm>
            <a:off x="354842" y="1228299"/>
            <a:ext cx="11464119" cy="5629700"/>
          </a:xfrm>
        </p:spPr>
        <p:txBody>
          <a:bodyPr>
            <a:normAutofit/>
          </a:bodyPr>
          <a:lstStyle/>
          <a:p>
            <a:pPr marL="0" indent="0">
              <a:buNone/>
            </a:pPr>
            <a:endParaRPr lang="en-GB" sz="2400" u="sng" dirty="0"/>
          </a:p>
          <a:p>
            <a:r>
              <a:rPr lang="en-GB" sz="3200" dirty="0"/>
              <a:t>Act utilitarianism</a:t>
            </a:r>
          </a:p>
          <a:p>
            <a:endParaRPr lang="en-GB" sz="3200" dirty="0"/>
          </a:p>
          <a:p>
            <a:r>
              <a:rPr lang="en-GB" sz="3200" dirty="0"/>
              <a:t>A good act = one that creates the greatest amount of </a:t>
            </a:r>
            <a:r>
              <a:rPr lang="en-GB" sz="3200" b="1" dirty="0"/>
              <a:t>pleasure</a:t>
            </a:r>
            <a:r>
              <a:rPr lang="en-GB" sz="3200" dirty="0"/>
              <a:t> for the greatest number of people, and the least amount of </a:t>
            </a:r>
            <a:r>
              <a:rPr lang="en-GB" sz="3200" b="1" dirty="0"/>
              <a:t>pain</a:t>
            </a:r>
            <a:r>
              <a:rPr lang="en-GB" sz="3200" dirty="0"/>
              <a:t> for the greatest number of people.</a:t>
            </a:r>
          </a:p>
          <a:p>
            <a:endParaRPr lang="en-GB" sz="3200" dirty="0"/>
          </a:p>
          <a:p>
            <a:r>
              <a:rPr lang="en-GB" sz="3200" dirty="0"/>
              <a:t>Actions are judged as a means to an end (consequentially).</a:t>
            </a:r>
            <a:endParaRPr lang="en-GB" sz="3200" i="1" dirty="0"/>
          </a:p>
          <a:p>
            <a:endParaRPr lang="en-GB" sz="2400" dirty="0"/>
          </a:p>
        </p:txBody>
      </p:sp>
    </p:spTree>
    <p:extLst>
      <p:ext uri="{BB962C8B-B14F-4D97-AF65-F5344CB8AC3E}">
        <p14:creationId xmlns:p14="http://schemas.microsoft.com/office/powerpoint/2010/main" val="172787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i Greek Letter Icon Stock Illustration - Download Image Now - Greece,  Alphabet, Symbol - iStock">
            <a:extLst>
              <a:ext uri="{FF2B5EF4-FFF2-40B4-BE49-F238E27FC236}">
                <a16:creationId xmlns:a16="http://schemas.microsoft.com/office/drawing/2014/main" id="{479A804D-5C85-2B58-0694-EE32D4D11D76}"/>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CA479C1-6136-6EB5-6F92-2462C72B50C5}"/>
              </a:ext>
            </a:extLst>
          </p:cNvPr>
          <p:cNvSpPr>
            <a:spLocks noGrp="1"/>
          </p:cNvSpPr>
          <p:nvPr>
            <p:ph idx="1"/>
          </p:nvPr>
        </p:nvSpPr>
        <p:spPr>
          <a:xfrm>
            <a:off x="1162334" y="1296537"/>
            <a:ext cx="9867331" cy="4866778"/>
          </a:xfrm>
        </p:spPr>
        <p:txBody>
          <a:bodyPr>
            <a:normAutofit/>
          </a:bodyPr>
          <a:lstStyle/>
          <a:p>
            <a:r>
              <a:rPr lang="en-GB" sz="2800" dirty="0"/>
              <a:t>He created a </a:t>
            </a:r>
            <a:r>
              <a:rPr lang="en-GB" sz="2800" b="1" dirty="0"/>
              <a:t>hedonic calculus </a:t>
            </a:r>
            <a:r>
              <a:rPr lang="en-GB" sz="2800" dirty="0"/>
              <a:t>to quantify how good an action is. It has six criteria:</a:t>
            </a:r>
          </a:p>
          <a:p>
            <a:pPr marL="514350" indent="-514350" algn="ctr">
              <a:buFont typeface="+mj-lt"/>
              <a:buAutoNum type="arabicPeriod"/>
            </a:pPr>
            <a:r>
              <a:rPr lang="en-GB" sz="2800" dirty="0"/>
              <a:t>Duration – how long it will last for                </a:t>
            </a:r>
          </a:p>
          <a:p>
            <a:pPr marL="514350" indent="-514350" algn="ctr">
              <a:buFont typeface="+mj-lt"/>
              <a:buAutoNum type="arabicPeriod"/>
            </a:pPr>
            <a:r>
              <a:rPr lang="en-GB" sz="2800" dirty="0"/>
              <a:t>Intensity – how much pleasure, to what extent                </a:t>
            </a:r>
          </a:p>
          <a:p>
            <a:pPr marL="514350" indent="-514350" algn="ctr">
              <a:buFont typeface="+mj-lt"/>
              <a:buAutoNum type="arabicPeriod"/>
            </a:pPr>
            <a:r>
              <a:rPr lang="en-GB" sz="2800" dirty="0"/>
              <a:t>Remoteness – how certain is it</a:t>
            </a:r>
          </a:p>
          <a:p>
            <a:pPr marL="514350" indent="-514350" algn="ctr">
              <a:buFont typeface="+mj-lt"/>
              <a:buAutoNum type="arabicPeriod"/>
            </a:pPr>
            <a:r>
              <a:rPr lang="en-GB" sz="2800" dirty="0"/>
              <a:t>Richness – will it lead to further pleasure</a:t>
            </a:r>
          </a:p>
          <a:p>
            <a:pPr marL="514350" indent="-514350" algn="ctr">
              <a:buFont typeface="+mj-lt"/>
              <a:buAutoNum type="arabicPeriod"/>
            </a:pPr>
            <a:r>
              <a:rPr lang="en-GB" sz="2800" dirty="0"/>
              <a:t>Purity – how free from pain is it</a:t>
            </a:r>
          </a:p>
          <a:p>
            <a:pPr marL="514350" indent="-514350" algn="ctr">
              <a:buFont typeface="+mj-lt"/>
              <a:buAutoNum type="arabicPeriod"/>
            </a:pPr>
            <a:r>
              <a:rPr lang="en-GB" sz="2800" dirty="0"/>
              <a:t>Extent – how wide are its effects</a:t>
            </a:r>
          </a:p>
          <a:p>
            <a:r>
              <a:rPr lang="en-GB" sz="2800" dirty="0"/>
              <a:t>Example: cooking a roast dinner/picking up a bin on a windy day.</a:t>
            </a:r>
            <a:endParaRPr lang="en-GB" dirty="0"/>
          </a:p>
        </p:txBody>
      </p:sp>
      <p:sp>
        <p:nvSpPr>
          <p:cNvPr id="4" name="Title 1">
            <a:extLst>
              <a:ext uri="{FF2B5EF4-FFF2-40B4-BE49-F238E27FC236}">
                <a16:creationId xmlns:a16="http://schemas.microsoft.com/office/drawing/2014/main" id="{78ABDBD8-0D17-D06F-E658-5A8958696081}"/>
              </a:ext>
            </a:extLst>
          </p:cNvPr>
          <p:cNvSpPr>
            <a:spLocks noGrp="1"/>
          </p:cNvSpPr>
          <p:nvPr>
            <p:ph type="title"/>
          </p:nvPr>
        </p:nvSpPr>
        <p:spPr>
          <a:xfrm>
            <a:off x="0" y="0"/>
            <a:ext cx="12192000" cy="681037"/>
          </a:xfrm>
        </p:spPr>
        <p:txBody>
          <a:bodyPr>
            <a:normAutofit fontScale="90000"/>
          </a:bodyPr>
          <a:lstStyle/>
          <a:p>
            <a:pPr algn="ctr"/>
            <a:r>
              <a:rPr lang="en-GB" u="sng" dirty="0">
                <a:latin typeface="Cambria" panose="02040503050406030204" pitchFamily="18" charset="0"/>
                <a:ea typeface="Cambria" panose="02040503050406030204" pitchFamily="18" charset="0"/>
              </a:rPr>
              <a:t>Utilitarianism - Bentham</a:t>
            </a:r>
          </a:p>
        </p:txBody>
      </p:sp>
    </p:spTree>
    <p:extLst>
      <p:ext uri="{BB962C8B-B14F-4D97-AF65-F5344CB8AC3E}">
        <p14:creationId xmlns:p14="http://schemas.microsoft.com/office/powerpoint/2010/main" val="2799824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i Greek Letter Icon Stock Illustration - Download Image Now - Greece,  Alphabet, Symbol - iStock">
            <a:extLst>
              <a:ext uri="{FF2B5EF4-FFF2-40B4-BE49-F238E27FC236}">
                <a16:creationId xmlns:a16="http://schemas.microsoft.com/office/drawing/2014/main" id="{48D79D83-D6EF-DC9A-16FD-F89D486D77C3}"/>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00200"/>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4C5F08C-4257-2EDB-5A5C-E36F70531557}"/>
              </a:ext>
            </a:extLst>
          </p:cNvPr>
          <p:cNvSpPr>
            <a:spLocks noGrp="1"/>
          </p:cNvSpPr>
          <p:nvPr>
            <p:ph idx="1"/>
          </p:nvPr>
        </p:nvSpPr>
        <p:spPr>
          <a:xfrm>
            <a:off x="4996927" y="2144523"/>
            <a:ext cx="5385179" cy="2568954"/>
          </a:xfrm>
        </p:spPr>
        <p:txBody>
          <a:bodyPr>
            <a:normAutofit lnSpcReduction="10000"/>
          </a:bodyPr>
          <a:lstStyle/>
          <a:p>
            <a:pPr marL="0" indent="0">
              <a:buNone/>
            </a:pPr>
            <a:r>
              <a:rPr lang="en-GB" sz="4000" i="1" dirty="0"/>
              <a:t>“I have learned to seek my happiness by limiting my desires, rather than in attempting to satisfy them.”</a:t>
            </a:r>
          </a:p>
        </p:txBody>
      </p:sp>
      <p:sp>
        <p:nvSpPr>
          <p:cNvPr id="4" name="Title 1">
            <a:extLst>
              <a:ext uri="{FF2B5EF4-FFF2-40B4-BE49-F238E27FC236}">
                <a16:creationId xmlns:a16="http://schemas.microsoft.com/office/drawing/2014/main" id="{B24ED9AC-810B-7A2A-2B48-3F5FFF915D43}"/>
              </a:ext>
            </a:extLst>
          </p:cNvPr>
          <p:cNvSpPr>
            <a:spLocks noGrp="1"/>
          </p:cNvSpPr>
          <p:nvPr>
            <p:ph type="title"/>
          </p:nvPr>
        </p:nvSpPr>
        <p:spPr>
          <a:xfrm>
            <a:off x="0" y="0"/>
            <a:ext cx="12192000" cy="681037"/>
          </a:xfrm>
        </p:spPr>
        <p:txBody>
          <a:bodyPr>
            <a:normAutofit fontScale="90000"/>
          </a:bodyPr>
          <a:lstStyle/>
          <a:p>
            <a:pPr algn="ctr"/>
            <a:r>
              <a:rPr lang="en-GB" u="sng" dirty="0">
                <a:latin typeface="Cambria" panose="02040503050406030204" pitchFamily="18" charset="0"/>
                <a:ea typeface="Cambria" panose="02040503050406030204" pitchFamily="18" charset="0"/>
              </a:rPr>
              <a:t>John Stewart Mill</a:t>
            </a:r>
          </a:p>
        </p:txBody>
      </p:sp>
      <p:pic>
        <p:nvPicPr>
          <p:cNvPr id="2050" name="Picture 2" descr="John Stuart Mill | Biography, Philosophy, Utilitarianism, On Liberty, &amp;  Books | Britannica">
            <a:extLst>
              <a:ext uri="{FF2B5EF4-FFF2-40B4-BE49-F238E27FC236}">
                <a16:creationId xmlns:a16="http://schemas.microsoft.com/office/drawing/2014/main" id="{7DD8F8B3-3D29-F816-CBC3-AF4AFEB40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730" y="1323865"/>
            <a:ext cx="3312565" cy="470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48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i Greek Letter Icon Stock Illustration - Download Image Now - Greece,  Alphabet, Symbol - iStock">
            <a:extLst>
              <a:ext uri="{FF2B5EF4-FFF2-40B4-BE49-F238E27FC236}">
                <a16:creationId xmlns:a16="http://schemas.microsoft.com/office/drawing/2014/main" id="{792E8C16-3F94-71C4-78FE-35DD6FF32C7C}"/>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9D9C9B4-309B-6C0B-711D-18E2B87EEC9D}"/>
              </a:ext>
            </a:extLst>
          </p:cNvPr>
          <p:cNvSpPr>
            <a:spLocks noGrp="1"/>
          </p:cNvSpPr>
          <p:nvPr>
            <p:ph idx="1"/>
          </p:nvPr>
        </p:nvSpPr>
        <p:spPr>
          <a:xfrm>
            <a:off x="507242" y="1022230"/>
            <a:ext cx="11177516" cy="5257800"/>
          </a:xfrm>
        </p:spPr>
        <p:txBody>
          <a:bodyPr>
            <a:normAutofit lnSpcReduction="10000"/>
          </a:bodyPr>
          <a:lstStyle/>
          <a:p>
            <a:r>
              <a:rPr lang="en-GB" dirty="0"/>
              <a:t>Rule utilitarianism</a:t>
            </a:r>
          </a:p>
          <a:p>
            <a:endParaRPr lang="en-GB" dirty="0"/>
          </a:p>
          <a:p>
            <a:r>
              <a:rPr lang="en-GB" dirty="0"/>
              <a:t>Agreed that the goodness of an action should be based on how much pleasure and how little pain there is in its consequence.</a:t>
            </a:r>
          </a:p>
          <a:p>
            <a:endParaRPr lang="en-GB" dirty="0"/>
          </a:p>
          <a:p>
            <a:r>
              <a:rPr lang="en-GB" dirty="0"/>
              <a:t>Mill argued that there needs to be </a:t>
            </a:r>
            <a:r>
              <a:rPr lang="en-GB" b="1" dirty="0"/>
              <a:t>rules for people to follow </a:t>
            </a:r>
            <a:r>
              <a:rPr lang="en-GB" dirty="0"/>
              <a:t>that generally lead to the greatest good for the greatest number. Society is better when people follow laws and customs aimed at making everyone happier, instead of everyone calculating each action individually.</a:t>
            </a:r>
          </a:p>
          <a:p>
            <a:endParaRPr lang="en-GB" dirty="0"/>
          </a:p>
          <a:p>
            <a:r>
              <a:rPr lang="en-GB" dirty="0"/>
              <a:t>Example of rules: do not lie, help others in need, seek higher pleasures over lower pleasures.</a:t>
            </a:r>
          </a:p>
          <a:p>
            <a:pPr marL="0" indent="0">
              <a:buNone/>
            </a:pPr>
            <a:endParaRPr lang="en-GB" dirty="0"/>
          </a:p>
        </p:txBody>
      </p:sp>
      <p:sp>
        <p:nvSpPr>
          <p:cNvPr id="4" name="Title 1">
            <a:extLst>
              <a:ext uri="{FF2B5EF4-FFF2-40B4-BE49-F238E27FC236}">
                <a16:creationId xmlns:a16="http://schemas.microsoft.com/office/drawing/2014/main" id="{A5F4B904-9179-C834-443C-6311DCFEF852}"/>
              </a:ext>
            </a:extLst>
          </p:cNvPr>
          <p:cNvSpPr>
            <a:spLocks noGrp="1"/>
          </p:cNvSpPr>
          <p:nvPr>
            <p:ph type="title"/>
          </p:nvPr>
        </p:nvSpPr>
        <p:spPr>
          <a:xfrm>
            <a:off x="0" y="0"/>
            <a:ext cx="12192000" cy="681037"/>
          </a:xfrm>
        </p:spPr>
        <p:txBody>
          <a:bodyPr>
            <a:normAutofit fontScale="90000"/>
          </a:bodyPr>
          <a:lstStyle/>
          <a:p>
            <a:pPr algn="ctr"/>
            <a:r>
              <a:rPr lang="en-GB" u="sng" dirty="0">
                <a:latin typeface="Cambria" panose="02040503050406030204" pitchFamily="18" charset="0"/>
                <a:ea typeface="Cambria" panose="02040503050406030204" pitchFamily="18" charset="0"/>
              </a:rPr>
              <a:t>Utilitarianism - Mill</a:t>
            </a:r>
          </a:p>
        </p:txBody>
      </p:sp>
    </p:spTree>
    <p:extLst>
      <p:ext uri="{BB962C8B-B14F-4D97-AF65-F5344CB8AC3E}">
        <p14:creationId xmlns:p14="http://schemas.microsoft.com/office/powerpoint/2010/main" val="1550879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i Greek Letter Icon Stock Illustration - Download Image Now - Greece,  Alphabet, Symbol - iStock">
            <a:extLst>
              <a:ext uri="{FF2B5EF4-FFF2-40B4-BE49-F238E27FC236}">
                <a16:creationId xmlns:a16="http://schemas.microsoft.com/office/drawing/2014/main" id="{023BFB4B-4F62-9A93-49E0-6D9224B2A0F4}"/>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0D7AD7-D6DE-17D3-902E-2836FC2E63BE}"/>
              </a:ext>
            </a:extLst>
          </p:cNvPr>
          <p:cNvSpPr>
            <a:spLocks noGrp="1"/>
          </p:cNvSpPr>
          <p:nvPr>
            <p:ph idx="1"/>
          </p:nvPr>
        </p:nvSpPr>
        <p:spPr/>
        <p:txBody>
          <a:bodyPr/>
          <a:lstStyle/>
          <a:p>
            <a:r>
              <a:rPr lang="en-GB" sz="2800" dirty="0"/>
              <a:t>Didn’t think that quantity was enough. Added </a:t>
            </a:r>
            <a:r>
              <a:rPr lang="en-GB" sz="2800" b="1" dirty="0"/>
              <a:t>quality</a:t>
            </a:r>
            <a:r>
              <a:rPr lang="en-GB" sz="2800" dirty="0"/>
              <a:t>.</a:t>
            </a:r>
          </a:p>
          <a:p>
            <a:endParaRPr lang="en-GB" sz="2800" dirty="0"/>
          </a:p>
          <a:p>
            <a:r>
              <a:rPr lang="en-GB" sz="2800" dirty="0"/>
              <a:t>Higher pleasures: from using our minds, e.g., reading, debating, art, music, poetry, history, philosophy (of course), etc.</a:t>
            </a:r>
          </a:p>
          <a:p>
            <a:endParaRPr lang="en-GB" sz="2800" dirty="0"/>
          </a:p>
          <a:p>
            <a:r>
              <a:rPr lang="en-GB" sz="2800" dirty="0"/>
              <a:t>Lower pleasures: from using our bodies, e.g., eating, sleeping, swimming, sports, games, etc.</a:t>
            </a:r>
          </a:p>
        </p:txBody>
      </p:sp>
      <p:sp>
        <p:nvSpPr>
          <p:cNvPr id="4" name="Title 1">
            <a:extLst>
              <a:ext uri="{FF2B5EF4-FFF2-40B4-BE49-F238E27FC236}">
                <a16:creationId xmlns:a16="http://schemas.microsoft.com/office/drawing/2014/main" id="{CA4FD185-468E-7658-0244-9322C4CAB3FB}"/>
              </a:ext>
            </a:extLst>
          </p:cNvPr>
          <p:cNvSpPr>
            <a:spLocks noGrp="1"/>
          </p:cNvSpPr>
          <p:nvPr>
            <p:ph type="title"/>
          </p:nvPr>
        </p:nvSpPr>
        <p:spPr>
          <a:xfrm>
            <a:off x="0" y="0"/>
            <a:ext cx="12192000" cy="681037"/>
          </a:xfrm>
        </p:spPr>
        <p:txBody>
          <a:bodyPr>
            <a:normAutofit fontScale="90000"/>
          </a:bodyPr>
          <a:lstStyle/>
          <a:p>
            <a:pPr algn="ctr"/>
            <a:r>
              <a:rPr lang="en-GB" u="sng" dirty="0">
                <a:latin typeface="Cambria" panose="02040503050406030204" pitchFamily="18" charset="0"/>
                <a:ea typeface="Cambria" panose="02040503050406030204" pitchFamily="18" charset="0"/>
              </a:rPr>
              <a:t>Utilitarianism - Mill</a:t>
            </a:r>
          </a:p>
        </p:txBody>
      </p:sp>
    </p:spTree>
    <p:extLst>
      <p:ext uri="{BB962C8B-B14F-4D97-AF65-F5344CB8AC3E}">
        <p14:creationId xmlns:p14="http://schemas.microsoft.com/office/powerpoint/2010/main" val="3648764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EFF4C-921B-FB14-82C1-77F3337D640F}"/>
              </a:ext>
            </a:extLst>
          </p:cNvPr>
          <p:cNvSpPr>
            <a:spLocks noGrp="1"/>
          </p:cNvSpPr>
          <p:nvPr>
            <p:ph type="title"/>
          </p:nvPr>
        </p:nvSpPr>
        <p:spPr/>
        <p:txBody>
          <a:bodyPr/>
          <a:lstStyle/>
          <a:p>
            <a:pPr algn="ctr"/>
            <a:r>
              <a:rPr lang="en-GB" u="sng" dirty="0">
                <a:latin typeface="Cambria" panose="02040503050406030204" pitchFamily="18" charset="0"/>
                <a:ea typeface="Cambria" panose="02040503050406030204" pitchFamily="18" charset="0"/>
              </a:rPr>
              <a:t>Utilitarianism Thought Experiment</a:t>
            </a:r>
          </a:p>
        </p:txBody>
      </p:sp>
      <p:sp>
        <p:nvSpPr>
          <p:cNvPr id="3" name="Content Placeholder 2">
            <a:extLst>
              <a:ext uri="{FF2B5EF4-FFF2-40B4-BE49-F238E27FC236}">
                <a16:creationId xmlns:a16="http://schemas.microsoft.com/office/drawing/2014/main" id="{83AF1438-1DD8-2C8E-855D-38F50EB62013}"/>
              </a:ext>
            </a:extLst>
          </p:cNvPr>
          <p:cNvSpPr>
            <a:spLocks noGrp="1"/>
          </p:cNvSpPr>
          <p:nvPr>
            <p:ph idx="1"/>
          </p:nvPr>
        </p:nvSpPr>
        <p:spPr>
          <a:xfrm>
            <a:off x="838200" y="1735464"/>
            <a:ext cx="10515600" cy="603676"/>
          </a:xfrm>
        </p:spPr>
        <p:txBody>
          <a:bodyPr/>
          <a:lstStyle/>
          <a:p>
            <a:r>
              <a:rPr lang="en-GB" dirty="0"/>
              <a:t>The Trolley Problem – Phillipa Foot</a:t>
            </a:r>
          </a:p>
        </p:txBody>
      </p:sp>
      <p:pic>
        <p:nvPicPr>
          <p:cNvPr id="5" name="Picture 4">
            <a:extLst>
              <a:ext uri="{FF2B5EF4-FFF2-40B4-BE49-F238E27FC236}">
                <a16:creationId xmlns:a16="http://schemas.microsoft.com/office/drawing/2014/main" id="{5D8CEA31-BE8B-8B07-A5DD-C149E8A6B386}"/>
              </a:ext>
            </a:extLst>
          </p:cNvPr>
          <p:cNvPicPr>
            <a:picLocks noChangeAspect="1"/>
          </p:cNvPicPr>
          <p:nvPr/>
        </p:nvPicPr>
        <p:blipFill>
          <a:blip r:embed="rId2"/>
          <a:stretch>
            <a:fillRect/>
          </a:stretch>
        </p:blipFill>
        <p:spPr>
          <a:xfrm>
            <a:off x="984914" y="2339140"/>
            <a:ext cx="10222171" cy="3492575"/>
          </a:xfrm>
          <a:prstGeom prst="rect">
            <a:avLst/>
          </a:prstGeom>
        </p:spPr>
      </p:pic>
    </p:spTree>
    <p:extLst>
      <p:ext uri="{BB962C8B-B14F-4D97-AF65-F5344CB8AC3E}">
        <p14:creationId xmlns:p14="http://schemas.microsoft.com/office/powerpoint/2010/main" val="1528548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986</Words>
  <Application>Microsoft Office PowerPoint</Application>
  <PresentationFormat>Widescreen</PresentationFormat>
  <Paragraphs>103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Cambria</vt:lpstr>
      <vt:lpstr>Office Theme</vt:lpstr>
      <vt:lpstr> Welcome to Philosophy  Session 4 Ethics</vt:lpstr>
      <vt:lpstr>Introduction to Ethics</vt:lpstr>
      <vt:lpstr>Jeremy Bentham</vt:lpstr>
      <vt:lpstr>Utilitarianism - Bentham</vt:lpstr>
      <vt:lpstr>Utilitarianism - Bentham</vt:lpstr>
      <vt:lpstr>John Stewart Mill</vt:lpstr>
      <vt:lpstr>Utilitarianism - Mill</vt:lpstr>
      <vt:lpstr>Utilitarianism - Mill</vt:lpstr>
      <vt:lpstr>Utilitarianism Thought Experiment</vt:lpstr>
      <vt:lpstr>Utilitarianism – Bentham and Mill</vt:lpstr>
      <vt:lpstr>10 minute break </vt:lpstr>
      <vt:lpstr>Immanuel Kant</vt:lpstr>
      <vt:lpstr>Kantian Ethics - Kant</vt:lpstr>
      <vt:lpstr>Kantian Ethics - Kant</vt:lpstr>
      <vt:lpstr>Kant Thought Experiment</vt:lpstr>
      <vt:lpstr>Kantian Ethics</vt:lpstr>
      <vt:lpstr>Aristotle</vt:lpstr>
      <vt:lpstr>Virtue Ethics - Aristotle</vt:lpstr>
      <vt:lpstr>Virtue Ethics - Aristotle</vt:lpstr>
      <vt:lpstr>PowerPoint Presentation</vt:lpstr>
      <vt:lpstr>Virtue Ethics Examples</vt:lpstr>
      <vt:lpstr>Virtue Ethics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Quinn</dc:creator>
  <cp:lastModifiedBy>Sarah Quinn</cp:lastModifiedBy>
  <cp:revision>49</cp:revision>
  <dcterms:created xsi:type="dcterms:W3CDTF">2022-11-04T13:11:14Z</dcterms:created>
  <dcterms:modified xsi:type="dcterms:W3CDTF">2023-04-24T19:52:40Z</dcterms:modified>
</cp:coreProperties>
</file>