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61" r:id="rId5"/>
    <p:sldId id="277" r:id="rId6"/>
    <p:sldId id="260" r:id="rId7"/>
    <p:sldId id="262" r:id="rId8"/>
    <p:sldId id="267" r:id="rId9"/>
    <p:sldId id="275" r:id="rId10"/>
    <p:sldId id="263" r:id="rId11"/>
    <p:sldId id="265" r:id="rId12"/>
    <p:sldId id="259" r:id="rId13"/>
    <p:sldId id="264" r:id="rId14"/>
    <p:sldId id="278" r:id="rId15"/>
    <p:sldId id="270" r:id="rId16"/>
    <p:sldId id="266" r:id="rId17"/>
    <p:sldId id="268" r:id="rId18"/>
    <p:sldId id="272" r:id="rId19"/>
    <p:sldId id="271"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7AAD-99D8-BD3C-2181-C4D2AFC54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A36D56-D30C-663C-D459-861D2350C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46CB4E-B5FE-070B-6BAB-854F9566687D}"/>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0C72403E-44FF-3B8D-8CB5-BC53DDADA2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B458D-A3B5-E571-2E66-F5EF98047963}"/>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339700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3728-F4BF-DD45-7A39-56F410A59E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21AEE-BCB5-3FE2-8EEE-0F3E61779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46FEE7-FD01-20F4-4B30-29A64308D3AF}"/>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BE98ECD4-1F77-C50A-3469-8F61F2B1F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17678-75B5-7949-521B-CDF636F170B5}"/>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167393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02C78-C9D7-BF7C-0CEE-C8AA4D117D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399EF-4C91-79DC-DF89-45F51C2C2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82F5B-24D7-0DE7-29A4-335FAD2B077D}"/>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638D8416-4C2E-96E1-0391-68964ECDB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554A2-B613-8E25-6C82-BD30E5760A4B}"/>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304441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8172-E8B2-F294-0FD3-03C2DB13AE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1CE05A-F7CA-C41D-BCFA-2B10257519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AF21A1-D39E-2D40-12D6-DC955D9E437A}"/>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3353A749-929A-EEC4-11FD-0D8AEE884B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CA21-8F3C-31D5-8510-EF2E7ED3938F}"/>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158233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9FF6-6761-A89E-6621-93CE07381D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C963EC-6B07-E628-2482-EC03E3DE5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64ADC-D276-A378-6741-D3FA842B061E}"/>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BE65B3FA-831A-77ED-7AD0-7DC4FBE6C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A2935-6093-2D17-CF30-A5CA6A77B1B7}"/>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226007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CA05-7613-B25B-87F9-2364A3FD1D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B2B22F-D288-3590-426C-AE1937FA1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ED28C6-6C1B-22FC-2394-678DF6ECD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A30D5F-0E3E-9881-46C9-FE6E890FCAF3}"/>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6" name="Footer Placeholder 5">
            <a:extLst>
              <a:ext uri="{FF2B5EF4-FFF2-40B4-BE49-F238E27FC236}">
                <a16:creationId xmlns:a16="http://schemas.microsoft.com/office/drawing/2014/main" id="{68E5620D-C723-EB98-FA48-83432BCBD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51E5AF-6D10-532B-8752-76475CA91244}"/>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239066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1DCD-FBDE-F92B-DEEA-5899D8C6B0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C56B5-08B5-54B7-2CF3-389B98DC4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60E55-FED4-A6EA-DF6F-A3D0C34EF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ADEE3B-EDB2-39D1-6A1B-711F94925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AA968-1C77-87E7-99FB-7B5DD6D284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EDB640-30EE-F155-2528-6CC34258E39A}"/>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8" name="Footer Placeholder 7">
            <a:extLst>
              <a:ext uri="{FF2B5EF4-FFF2-40B4-BE49-F238E27FC236}">
                <a16:creationId xmlns:a16="http://schemas.microsoft.com/office/drawing/2014/main" id="{E9DCB022-5FA1-E8BC-1E77-0E4F334526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6047-03CA-1D8D-829F-1F9245A665D0}"/>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365585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FC49-B109-D95C-4CBC-E9D41EC495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8F9A85-C875-6FAB-5660-AD08A3C8CB11}"/>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4" name="Footer Placeholder 3">
            <a:extLst>
              <a:ext uri="{FF2B5EF4-FFF2-40B4-BE49-F238E27FC236}">
                <a16:creationId xmlns:a16="http://schemas.microsoft.com/office/drawing/2014/main" id="{4ACEF584-7D82-DC92-F549-86C6A458B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024744-E24C-62B2-D424-D2ED1B719EFF}"/>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192403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6623A-AE0A-C195-2DAB-7DF3D2DAAE53}"/>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3" name="Footer Placeholder 2">
            <a:extLst>
              <a:ext uri="{FF2B5EF4-FFF2-40B4-BE49-F238E27FC236}">
                <a16:creationId xmlns:a16="http://schemas.microsoft.com/office/drawing/2014/main" id="{1E4DB870-9186-3179-61CD-C9F9BCF1EB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B89EE8-AAA4-A162-E1FD-AB1657AFDF45}"/>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21190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823F-A585-8400-4B63-AA98BC057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6CFAD7-2EB2-79F9-4CE0-2DC3FADD2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07AC62-B807-53AE-F501-AE8D12552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AF31D-D467-B478-45A5-8730A6C9517D}"/>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6" name="Footer Placeholder 5">
            <a:extLst>
              <a:ext uri="{FF2B5EF4-FFF2-40B4-BE49-F238E27FC236}">
                <a16:creationId xmlns:a16="http://schemas.microsoft.com/office/drawing/2014/main" id="{05B8439C-CB0B-D110-A322-FD55547B6B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5EC1BE-DB21-173D-F5B8-8CEDA7A84038}"/>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407426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4B94-608B-459D-75C1-6E5AAE65F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2A88B5-55BF-D8E6-C473-0917DCE37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49187D-E1C1-0797-0560-EA51C1DD4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3326-25CD-8B99-1238-939855AA9B0D}"/>
              </a:ext>
            </a:extLst>
          </p:cNvPr>
          <p:cNvSpPr>
            <a:spLocks noGrp="1"/>
          </p:cNvSpPr>
          <p:nvPr>
            <p:ph type="dt" sz="half" idx="10"/>
          </p:nvPr>
        </p:nvSpPr>
        <p:spPr/>
        <p:txBody>
          <a:bodyPr/>
          <a:lstStyle/>
          <a:p>
            <a:fld id="{35FCF56F-1441-4A44-B275-0AF72462D35B}" type="datetimeFigureOut">
              <a:rPr lang="en-GB" smtClean="0"/>
              <a:t>10/04/2023</a:t>
            </a:fld>
            <a:endParaRPr lang="en-GB"/>
          </a:p>
        </p:txBody>
      </p:sp>
      <p:sp>
        <p:nvSpPr>
          <p:cNvPr id="6" name="Footer Placeholder 5">
            <a:extLst>
              <a:ext uri="{FF2B5EF4-FFF2-40B4-BE49-F238E27FC236}">
                <a16:creationId xmlns:a16="http://schemas.microsoft.com/office/drawing/2014/main" id="{CE977469-6C1C-DF61-69C2-AA897FCFB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37B91-FD8F-2798-9C8B-2294A197703B}"/>
              </a:ext>
            </a:extLst>
          </p:cNvPr>
          <p:cNvSpPr>
            <a:spLocks noGrp="1"/>
          </p:cNvSpPr>
          <p:nvPr>
            <p:ph type="sldNum" sz="quarter" idx="12"/>
          </p:nvPr>
        </p:nvSpPr>
        <p:spPr/>
        <p:txBody>
          <a:bodyPr/>
          <a:lstStyle/>
          <a:p>
            <a:fld id="{0289DC95-9320-4823-A887-48DB86FAE9A7}" type="slidenum">
              <a:rPr lang="en-GB" smtClean="0"/>
              <a:t>‹#›</a:t>
            </a:fld>
            <a:endParaRPr lang="en-GB"/>
          </a:p>
        </p:txBody>
      </p:sp>
    </p:spTree>
    <p:extLst>
      <p:ext uri="{BB962C8B-B14F-4D97-AF65-F5344CB8AC3E}">
        <p14:creationId xmlns:p14="http://schemas.microsoft.com/office/powerpoint/2010/main" val="34692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EFFBB-EFF8-5BDE-47FF-DD1BA7F45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AF581-F943-1852-1857-71591C17F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7ADC67-4D99-5410-99C8-7BD67EAED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CF56F-1441-4A44-B275-0AF72462D35B}" type="datetimeFigureOut">
              <a:rPr lang="en-GB" smtClean="0"/>
              <a:t>10/04/2023</a:t>
            </a:fld>
            <a:endParaRPr lang="en-GB"/>
          </a:p>
        </p:txBody>
      </p:sp>
      <p:sp>
        <p:nvSpPr>
          <p:cNvPr id="5" name="Footer Placeholder 4">
            <a:extLst>
              <a:ext uri="{FF2B5EF4-FFF2-40B4-BE49-F238E27FC236}">
                <a16:creationId xmlns:a16="http://schemas.microsoft.com/office/drawing/2014/main" id="{46BE98CA-93B0-7346-17D1-56E1882819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DD16B0-569C-67AD-ADB8-FBB5C29C0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9DC95-9320-4823-A887-48DB86FAE9A7}" type="slidenum">
              <a:rPr lang="en-GB" smtClean="0"/>
              <a:t>‹#›</a:t>
            </a:fld>
            <a:endParaRPr lang="en-GB"/>
          </a:p>
        </p:txBody>
      </p:sp>
    </p:spTree>
    <p:extLst>
      <p:ext uri="{BB962C8B-B14F-4D97-AF65-F5344CB8AC3E}">
        <p14:creationId xmlns:p14="http://schemas.microsoft.com/office/powerpoint/2010/main" val="86692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B71CDE4D-0D10-B3D3-EC91-471F2908BE0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F3D0B5-C188-BCDE-37F4-9004F025D14A}"/>
              </a:ext>
            </a:extLst>
          </p:cNvPr>
          <p:cNvSpPr>
            <a:spLocks noGrp="1"/>
          </p:cNvSpPr>
          <p:nvPr>
            <p:ph type="ctrTitle"/>
          </p:nvPr>
        </p:nvSpPr>
        <p:spPr/>
        <p:txBody>
          <a:bodyPr>
            <a:normAutofit fontScale="90000"/>
          </a:bodyPr>
          <a:lstStyle/>
          <a:p>
            <a:br>
              <a:rPr lang="en-US" i="1" dirty="0">
                <a:solidFill>
                  <a:schemeClr val="tx1">
                    <a:lumMod val="65000"/>
                    <a:lumOff val="35000"/>
                  </a:schemeClr>
                </a:solidFill>
                <a:latin typeface="Cambria" panose="02040503050406030204" pitchFamily="18" charset="0"/>
                <a:ea typeface="Cambria" panose="02040503050406030204" pitchFamily="18" charset="0"/>
              </a:rPr>
            </a:br>
            <a:r>
              <a:rPr lang="en-US" i="1" dirty="0">
                <a:solidFill>
                  <a:schemeClr val="tx1">
                    <a:lumMod val="65000"/>
                    <a:lumOff val="35000"/>
                  </a:schemeClr>
                </a:solidFill>
                <a:latin typeface="Cambria" panose="02040503050406030204" pitchFamily="18" charset="0"/>
                <a:ea typeface="Cambria" panose="02040503050406030204" pitchFamily="18" charset="0"/>
              </a:rPr>
              <a:t>Welcome to Philosophy</a:t>
            </a:r>
            <a:br>
              <a:rPr lang="en-US" i="1" dirty="0">
                <a:latin typeface="Cambria" panose="02040503050406030204" pitchFamily="18" charset="0"/>
                <a:ea typeface="Cambria" panose="02040503050406030204" pitchFamily="18" charset="0"/>
              </a:rPr>
            </a:br>
            <a:br>
              <a:rPr lang="en-US" i="1"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Session 2</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Ancient Philosophers</a:t>
            </a:r>
            <a:endParaRPr lang="en-GB" dirty="0"/>
          </a:p>
        </p:txBody>
      </p:sp>
      <p:sp>
        <p:nvSpPr>
          <p:cNvPr id="3" name="Subtitle 2">
            <a:extLst>
              <a:ext uri="{FF2B5EF4-FFF2-40B4-BE49-F238E27FC236}">
                <a16:creationId xmlns:a16="http://schemas.microsoft.com/office/drawing/2014/main" id="{2DD5F1DC-D041-5241-09D3-07D8CCA6E8B7}"/>
              </a:ext>
            </a:extLst>
          </p:cNvPr>
          <p:cNvSpPr>
            <a:spLocks noGrp="1"/>
          </p:cNvSpPr>
          <p:nvPr>
            <p:ph type="subTitle" idx="1"/>
          </p:nvPr>
        </p:nvSpPr>
        <p:spPr/>
        <p:txBody>
          <a:bodyPr/>
          <a:lstStyle/>
          <a:p>
            <a:r>
              <a:rPr lang="en-US" dirty="0"/>
              <a:t>Tutors: Jake Dorothy and Sarah Quinn</a:t>
            </a:r>
            <a:endParaRPr lang="en-GB" dirty="0"/>
          </a:p>
        </p:txBody>
      </p:sp>
      <p:pic>
        <p:nvPicPr>
          <p:cNvPr id="4" name="Picture 2" descr="Converge logo - create challenge inspire ">
            <a:extLst>
              <a:ext uri="{FF2B5EF4-FFF2-40B4-BE49-F238E27FC236}">
                <a16:creationId xmlns:a16="http://schemas.microsoft.com/office/drawing/2014/main" id="{BED3E604-0E85-7FFC-6351-D27B66E97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598" y="3509963"/>
            <a:ext cx="5257800" cy="328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0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339CBCDC-D212-655A-9E45-B1A7708C8942}"/>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F12809E-E743-92E0-721B-E4225699B2F1}"/>
              </a:ext>
            </a:extLst>
          </p:cNvPr>
          <p:cNvSpPr>
            <a:spLocks noGrp="1"/>
          </p:cNvSpPr>
          <p:nvPr>
            <p:ph idx="1"/>
          </p:nvPr>
        </p:nvSpPr>
        <p:spPr>
          <a:xfrm>
            <a:off x="1326676" y="1487606"/>
            <a:ext cx="9538648" cy="4935016"/>
          </a:xfrm>
        </p:spPr>
        <p:txBody>
          <a:bodyPr/>
          <a:lstStyle/>
          <a:p>
            <a:r>
              <a:rPr lang="en-GB" dirty="0"/>
              <a:t>Eudaimonia (‘extreme happiness’) = understanding the highest Form of the Good</a:t>
            </a:r>
          </a:p>
          <a:p>
            <a:r>
              <a:rPr lang="en-GB" dirty="0"/>
              <a:t>There is only one good, one single, universal entity of goodness.</a:t>
            </a:r>
          </a:p>
          <a:p>
            <a:r>
              <a:rPr lang="en-GB" dirty="0"/>
              <a:t>What does that mean for us? We can reach eudaimonia through reasoning, and using our minds to come to understand truths.</a:t>
            </a:r>
          </a:p>
          <a:p>
            <a:endParaRPr lang="en-GB" dirty="0"/>
          </a:p>
          <a:p>
            <a:r>
              <a:rPr lang="en-GB" dirty="0"/>
              <a:t>Does this sound like the right account of extreme happiness?</a:t>
            </a:r>
          </a:p>
        </p:txBody>
      </p:sp>
      <p:sp>
        <p:nvSpPr>
          <p:cNvPr id="4" name="Title 1">
            <a:extLst>
              <a:ext uri="{FF2B5EF4-FFF2-40B4-BE49-F238E27FC236}">
                <a16:creationId xmlns:a16="http://schemas.microsoft.com/office/drawing/2014/main" id="{AD963E56-0F50-224F-46D0-0022CA09C2CD}"/>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Plato’s Eudaimonia</a:t>
            </a:r>
          </a:p>
        </p:txBody>
      </p:sp>
    </p:spTree>
    <p:extLst>
      <p:ext uri="{BB962C8B-B14F-4D97-AF65-F5344CB8AC3E}">
        <p14:creationId xmlns:p14="http://schemas.microsoft.com/office/powerpoint/2010/main" val="403347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7D695-DC80-2322-7C7B-945E2CE6929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latin typeface="+mn-lt"/>
                <a:ea typeface="+mj-ea"/>
                <a:cs typeface="+mj-cs"/>
              </a:rPr>
              <a:t>10 minute break</a:t>
            </a:r>
          </a:p>
        </p:txBody>
      </p:sp>
      <p:pic>
        <p:nvPicPr>
          <p:cNvPr id="37" name="Graphic 21" descr="Coffee">
            <a:extLst>
              <a:ext uri="{FF2B5EF4-FFF2-40B4-BE49-F238E27FC236}">
                <a16:creationId xmlns:a16="http://schemas.microsoft.com/office/drawing/2014/main" id="{63B682A7-ABEA-C681-4A61-5C5B52DB90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50" name="Group 4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51" name="Freeform: Shape 5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Converge logo - create challenge inspire ">
            <a:extLst>
              <a:ext uri="{FF2B5EF4-FFF2-40B4-BE49-F238E27FC236}">
                <a16:creationId xmlns:a16="http://schemas.microsoft.com/office/drawing/2014/main" id="{EAC054B5-5155-9AA4-470D-AC99776EA9E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82485" y="17256"/>
            <a:ext cx="4515751" cy="282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8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i Greek Letter Icon Stock Illustration - Download Image Now - Greece,  Alphabet, Symbol - iStock">
            <a:extLst>
              <a:ext uri="{FF2B5EF4-FFF2-40B4-BE49-F238E27FC236}">
                <a16:creationId xmlns:a16="http://schemas.microsoft.com/office/drawing/2014/main" id="{4BB49896-383A-0794-E7B6-319ED10BCF9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6CE820-3113-1D13-59BC-8F602958C22C}"/>
              </a:ext>
            </a:extLst>
          </p:cNvPr>
          <p:cNvSpPr>
            <a:spLocks noGrp="1"/>
          </p:cNvSpPr>
          <p:nvPr>
            <p:ph type="title"/>
          </p:nvPr>
        </p:nvSpPr>
        <p:spPr>
          <a:xfrm>
            <a:off x="-1" y="0"/>
            <a:ext cx="12191999"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Empiricism</a:t>
            </a:r>
          </a:p>
        </p:txBody>
      </p:sp>
      <p:sp>
        <p:nvSpPr>
          <p:cNvPr id="3" name="Content Placeholder 2">
            <a:extLst>
              <a:ext uri="{FF2B5EF4-FFF2-40B4-BE49-F238E27FC236}">
                <a16:creationId xmlns:a16="http://schemas.microsoft.com/office/drawing/2014/main" id="{216BFFFF-76C7-D38F-B2C1-650917C038D6}"/>
              </a:ext>
            </a:extLst>
          </p:cNvPr>
          <p:cNvSpPr>
            <a:spLocks noGrp="1"/>
          </p:cNvSpPr>
          <p:nvPr>
            <p:ph idx="1"/>
          </p:nvPr>
        </p:nvSpPr>
        <p:spPr>
          <a:xfrm>
            <a:off x="838198" y="1456899"/>
            <a:ext cx="10515600" cy="5257800"/>
          </a:xfrm>
        </p:spPr>
        <p:txBody>
          <a:bodyPr>
            <a:normAutofit/>
          </a:bodyPr>
          <a:lstStyle/>
          <a:p>
            <a:r>
              <a:rPr lang="en-GB" dirty="0"/>
              <a:t>Aristotle was an empiricist.</a:t>
            </a:r>
          </a:p>
          <a:p>
            <a:r>
              <a:rPr lang="en-GB" dirty="0"/>
              <a:t>Empiricism: the view that all knowledge starts with the senses.</a:t>
            </a:r>
          </a:p>
          <a:p>
            <a:r>
              <a:rPr lang="en-GB" dirty="0"/>
              <a:t>All knowledge comes from truths we get from </a:t>
            </a:r>
            <a:r>
              <a:rPr lang="en-GB" i="1" dirty="0"/>
              <a:t>experience.</a:t>
            </a:r>
          </a:p>
          <a:p>
            <a:r>
              <a:rPr lang="en-GB" dirty="0"/>
              <a:t>No knowledge is innate (ideas/concepts that originate in the mind).</a:t>
            </a:r>
          </a:p>
          <a:p>
            <a:r>
              <a:rPr lang="en-GB" dirty="0"/>
              <a:t>Knowledge is acquired through observations, the more you observe, the more knowledge you gain.</a:t>
            </a:r>
          </a:p>
          <a:p>
            <a:r>
              <a:rPr lang="en-GB" dirty="0"/>
              <a:t>Knowledge gained through reason is wrong unless it can be traced back to experience.</a:t>
            </a:r>
          </a:p>
          <a:p>
            <a:r>
              <a:rPr lang="en-GB" dirty="0"/>
              <a:t>More scientific and practical, less idealistic.</a:t>
            </a:r>
          </a:p>
        </p:txBody>
      </p:sp>
    </p:spTree>
    <p:extLst>
      <p:ext uri="{BB962C8B-B14F-4D97-AF65-F5344CB8AC3E}">
        <p14:creationId xmlns:p14="http://schemas.microsoft.com/office/powerpoint/2010/main" val="192428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3547C232-9BD3-387D-9440-437875B5492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6698D7-5BF5-47E7-374F-AF3EEB99F2F1}"/>
              </a:ext>
            </a:extLst>
          </p:cNvPr>
          <p:cNvSpPr>
            <a:spLocks noGrp="1"/>
          </p:cNvSpPr>
          <p:nvPr>
            <p:ph idx="1"/>
          </p:nvPr>
        </p:nvSpPr>
        <p:spPr>
          <a:xfrm>
            <a:off x="841612" y="1037230"/>
            <a:ext cx="10508776" cy="5500047"/>
          </a:xfrm>
        </p:spPr>
        <p:txBody>
          <a:bodyPr>
            <a:normAutofit fontScale="92500" lnSpcReduction="20000"/>
          </a:bodyPr>
          <a:lstStyle/>
          <a:p>
            <a:pPr marL="0" indent="0">
              <a:buNone/>
            </a:pPr>
            <a:r>
              <a:rPr lang="en-GB" dirty="0"/>
              <a:t>Aristotle’s four causes explain why a thing exists as it does. It is his theory for understanding the truth about everything around us. To understand the truth of our world, we have to know the four causes of every object.</a:t>
            </a:r>
          </a:p>
          <a:p>
            <a:pPr marL="0" indent="0">
              <a:buNone/>
            </a:pPr>
            <a:endParaRPr lang="en-GB" dirty="0"/>
          </a:p>
          <a:p>
            <a:pPr marL="0" indent="0">
              <a:buNone/>
            </a:pPr>
            <a:r>
              <a:rPr lang="en-GB" b="1" dirty="0"/>
              <a:t>1. Material cause</a:t>
            </a:r>
          </a:p>
          <a:p>
            <a:pPr marL="0" indent="0">
              <a:buNone/>
            </a:pPr>
            <a:r>
              <a:rPr lang="en-GB" sz="2400" dirty="0"/>
              <a:t>The substance that something is made of, e.g., book – paper, table – wood</a:t>
            </a:r>
          </a:p>
          <a:p>
            <a:pPr marL="0" indent="0">
              <a:buNone/>
            </a:pPr>
            <a:r>
              <a:rPr lang="en-GB" b="1" dirty="0"/>
              <a:t>2. Efficient cause</a:t>
            </a:r>
          </a:p>
          <a:p>
            <a:pPr marL="0" indent="0">
              <a:buNone/>
            </a:pPr>
            <a:r>
              <a:rPr lang="en-GB" sz="2400" dirty="0"/>
              <a:t>The cause of a thing existing, e.g., book – writer, table – carpenter</a:t>
            </a:r>
          </a:p>
          <a:p>
            <a:pPr marL="0" indent="0">
              <a:buNone/>
            </a:pPr>
            <a:r>
              <a:rPr lang="en-GB" b="1" dirty="0"/>
              <a:t>3. Formal cause</a:t>
            </a:r>
          </a:p>
          <a:p>
            <a:pPr marL="0" indent="0">
              <a:buNone/>
            </a:pPr>
            <a:r>
              <a:rPr lang="en-GB" sz="2400" dirty="0"/>
              <a:t>The cause of a thing’s form/structure, e.g., book – covers and pages, table – legs and surface</a:t>
            </a:r>
          </a:p>
          <a:p>
            <a:pPr marL="0" indent="0">
              <a:buNone/>
            </a:pPr>
            <a:r>
              <a:rPr lang="en-GB" sz="2400" b="1" dirty="0"/>
              <a:t>4</a:t>
            </a:r>
            <a:r>
              <a:rPr lang="en-GB" b="1" dirty="0"/>
              <a:t>. Final cause</a:t>
            </a:r>
          </a:p>
          <a:p>
            <a:pPr marL="0" indent="0">
              <a:buNone/>
            </a:pPr>
            <a:r>
              <a:rPr lang="en-GB" sz="2400" dirty="0"/>
              <a:t>The cause of a thing’s function/purpose, e.g., book – being read, table – support the weight of other objects</a:t>
            </a:r>
          </a:p>
          <a:p>
            <a:pPr marL="0" indent="0">
              <a:buNone/>
            </a:pPr>
            <a:r>
              <a:rPr lang="en-GB" sz="2400" dirty="0"/>
              <a:t>It is the ultimate reason for existence</a:t>
            </a:r>
          </a:p>
          <a:p>
            <a:pPr marL="0" indent="0">
              <a:buNone/>
            </a:pPr>
            <a:endParaRPr lang="en-GB" dirty="0"/>
          </a:p>
        </p:txBody>
      </p:sp>
      <p:sp>
        <p:nvSpPr>
          <p:cNvPr id="4" name="Title 1">
            <a:extLst>
              <a:ext uri="{FF2B5EF4-FFF2-40B4-BE49-F238E27FC236}">
                <a16:creationId xmlns:a16="http://schemas.microsoft.com/office/drawing/2014/main" id="{85984BC9-8F30-A43C-8076-209C0AF96395}"/>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Four Causes</a:t>
            </a:r>
          </a:p>
        </p:txBody>
      </p:sp>
      <p:pic>
        <p:nvPicPr>
          <p:cNvPr id="3076" name="Picture 4" descr="How to Draw an Open Book - Really Easy Drawing Tutorial">
            <a:extLst>
              <a:ext uri="{FF2B5EF4-FFF2-40B4-BE49-F238E27FC236}">
                <a16:creationId xmlns:a16="http://schemas.microsoft.com/office/drawing/2014/main" id="{8C99AB18-1059-CFEA-EA39-B62DF52A1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8957" y="2656260"/>
            <a:ext cx="1841879" cy="18364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ble Drawing - How To Draw A Table Step By Step">
            <a:extLst>
              <a:ext uri="{FF2B5EF4-FFF2-40B4-BE49-F238E27FC236}">
                <a16:creationId xmlns:a16="http://schemas.microsoft.com/office/drawing/2014/main" id="{D9CCBBC9-B881-4616-365F-18F435BBE0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827794" y="4492722"/>
            <a:ext cx="2364206" cy="330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82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ACEBD891-B27F-E64D-885B-3CFB0891A03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9265C3-B49B-9E3C-C84B-73D63B733DC8}"/>
              </a:ext>
            </a:extLst>
          </p:cNvPr>
          <p:cNvSpPr>
            <a:spLocks noGrp="1"/>
          </p:cNvSpPr>
          <p:nvPr>
            <p:ph idx="1"/>
          </p:nvPr>
        </p:nvSpPr>
        <p:spPr/>
        <p:txBody>
          <a:bodyPr/>
          <a:lstStyle/>
          <a:p>
            <a:r>
              <a:rPr lang="en-GB" dirty="0"/>
              <a:t>Aristotle said that an objects’ final cause has nothing to do with human desires. For example, the final cause of a hammer is to hammer nails, even if a human never wanted to use it to do so. </a:t>
            </a:r>
          </a:p>
          <a:p>
            <a:endParaRPr lang="en-GB" dirty="0"/>
          </a:p>
          <a:p>
            <a:r>
              <a:rPr lang="en-GB" dirty="0" err="1"/>
              <a:t>Artistotle</a:t>
            </a:r>
            <a:r>
              <a:rPr lang="en-GB" dirty="0"/>
              <a:t> wanted his theory to apply to objects both in the artificial world (books, tables) and in the natural world (flowers, swans).</a:t>
            </a:r>
          </a:p>
        </p:txBody>
      </p:sp>
      <p:sp>
        <p:nvSpPr>
          <p:cNvPr id="4" name="Title 1">
            <a:extLst>
              <a:ext uri="{FF2B5EF4-FFF2-40B4-BE49-F238E27FC236}">
                <a16:creationId xmlns:a16="http://schemas.microsoft.com/office/drawing/2014/main" id="{778A0741-0544-590C-C95E-9DB4D54404B9}"/>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Final Cause</a:t>
            </a:r>
          </a:p>
        </p:txBody>
      </p:sp>
    </p:spTree>
    <p:extLst>
      <p:ext uri="{BB962C8B-B14F-4D97-AF65-F5344CB8AC3E}">
        <p14:creationId xmlns:p14="http://schemas.microsoft.com/office/powerpoint/2010/main" val="132858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150E47DE-975E-90A0-7173-1F2AF7F34991}"/>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E6F4A7A-BB7B-31CF-3E95-A35FC0759920}"/>
              </a:ext>
            </a:extLst>
          </p:cNvPr>
          <p:cNvSpPr>
            <a:spLocks noGrp="1"/>
          </p:cNvSpPr>
          <p:nvPr>
            <p:ph idx="1"/>
          </p:nvPr>
        </p:nvSpPr>
        <p:spPr>
          <a:xfrm>
            <a:off x="1135607" y="1327245"/>
            <a:ext cx="9920785" cy="5257800"/>
          </a:xfrm>
        </p:spPr>
        <p:txBody>
          <a:bodyPr>
            <a:normAutofit/>
          </a:bodyPr>
          <a:lstStyle/>
          <a:p>
            <a:r>
              <a:rPr lang="en-GB" dirty="0"/>
              <a:t>Eudaimonia (‘extreme happiness’) = flourishing</a:t>
            </a:r>
          </a:p>
          <a:p>
            <a:endParaRPr lang="en-GB" dirty="0"/>
          </a:p>
          <a:p>
            <a:r>
              <a:rPr lang="en-GB" dirty="0"/>
              <a:t>Achieve it by achieving your final cause (purpose)</a:t>
            </a:r>
          </a:p>
          <a:p>
            <a:endParaRPr lang="en-GB" dirty="0"/>
          </a:p>
          <a:p>
            <a:r>
              <a:rPr lang="en-GB" dirty="0"/>
              <a:t>Not one entity, every thing has a different purpose, e.g., books, tables, swans, people</a:t>
            </a:r>
          </a:p>
          <a:p>
            <a:endParaRPr lang="en-GB" dirty="0"/>
          </a:p>
          <a:p>
            <a:r>
              <a:rPr lang="en-GB" dirty="0"/>
              <a:t>What does this mean for us? Aristotle used a very biological approach to conclude that like other animals, we will flourish if we grow and are healthy and repopulate. Specifically to humans though, we will flourish if we are rational and social.</a:t>
            </a:r>
            <a:endParaRPr lang="en-GB" b="1" dirty="0"/>
          </a:p>
        </p:txBody>
      </p:sp>
      <p:sp>
        <p:nvSpPr>
          <p:cNvPr id="4" name="Title 1">
            <a:extLst>
              <a:ext uri="{FF2B5EF4-FFF2-40B4-BE49-F238E27FC236}">
                <a16:creationId xmlns:a16="http://schemas.microsoft.com/office/drawing/2014/main" id="{2D98314B-C332-D772-74F5-00EA0F9963FF}"/>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a:t>
            </a:r>
            <a:r>
              <a:rPr lang="en-GB" sz="4000" u="sng" dirty="0" err="1">
                <a:latin typeface="Cambria" panose="02040503050406030204" pitchFamily="18" charset="0"/>
                <a:ea typeface="Cambria" panose="02040503050406030204" pitchFamily="18" charset="0"/>
              </a:rPr>
              <a:t>Eudaimona</a:t>
            </a:r>
            <a:endParaRPr lang="en-GB" sz="4000"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463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7E0E6-9521-58B8-9D0F-2E099BB7D01E}"/>
              </a:ext>
            </a:extLst>
          </p:cNvPr>
          <p:cNvSpPr>
            <a:spLocks noGrp="1"/>
          </p:cNvSpPr>
          <p:nvPr>
            <p:ph idx="1"/>
          </p:nvPr>
        </p:nvSpPr>
        <p:spPr>
          <a:xfrm>
            <a:off x="1094664" y="818868"/>
            <a:ext cx="10002672" cy="1023582"/>
          </a:xfrm>
        </p:spPr>
        <p:txBody>
          <a:bodyPr/>
          <a:lstStyle/>
          <a:p>
            <a:pPr marL="0" indent="0" algn="ctr">
              <a:buNone/>
            </a:pPr>
            <a:r>
              <a:rPr lang="en-GB" u="sng" dirty="0">
                <a:latin typeface="Cambria" panose="02040503050406030204" pitchFamily="18" charset="0"/>
                <a:ea typeface="Cambria" panose="02040503050406030204" pitchFamily="18" charset="0"/>
              </a:rPr>
              <a:t>Some Counter Arguments</a:t>
            </a:r>
          </a:p>
          <a:p>
            <a:pPr marL="0" indent="0">
              <a:buNone/>
            </a:pPr>
            <a:r>
              <a:rPr lang="en-GB" dirty="0">
                <a:ea typeface="Cambria" panose="02040503050406030204" pitchFamily="18" charset="0"/>
              </a:rPr>
              <a:t>Any ideas?</a:t>
            </a:r>
          </a:p>
        </p:txBody>
      </p:sp>
      <p:sp>
        <p:nvSpPr>
          <p:cNvPr id="4" name="Title 1">
            <a:extLst>
              <a:ext uri="{FF2B5EF4-FFF2-40B4-BE49-F238E27FC236}">
                <a16:creationId xmlns:a16="http://schemas.microsoft.com/office/drawing/2014/main" id="{EB2A6006-6C00-DF1A-254F-D6621AA412EF}"/>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Four Causes and Eudaimonia</a:t>
            </a:r>
          </a:p>
        </p:txBody>
      </p:sp>
      <p:pic>
        <p:nvPicPr>
          <p:cNvPr id="2" name="Picture 4" descr="Phi Greek Letter Icon Stock Illustration - Download Image Now - Greece,  Alphabet, Symbol - iStock">
            <a:extLst>
              <a:ext uri="{FF2B5EF4-FFF2-40B4-BE49-F238E27FC236}">
                <a16:creationId xmlns:a16="http://schemas.microsoft.com/office/drawing/2014/main" id="{E1E31F30-ECC5-B464-403D-7F65D8773AF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8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07839F58-7B8A-21D8-E556-159392E5755B}"/>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02056B-FB8C-5700-029F-C16A341B8FAB}"/>
              </a:ext>
            </a:extLst>
          </p:cNvPr>
          <p:cNvSpPr>
            <a:spLocks noGrp="1"/>
          </p:cNvSpPr>
          <p:nvPr>
            <p:ph idx="1"/>
          </p:nvPr>
        </p:nvSpPr>
        <p:spPr>
          <a:xfrm>
            <a:off x="1231142" y="818866"/>
            <a:ext cx="9729716" cy="5467279"/>
          </a:xfrm>
        </p:spPr>
        <p:txBody>
          <a:bodyPr/>
          <a:lstStyle/>
          <a:p>
            <a:pPr marL="0" indent="0" algn="ctr">
              <a:buNone/>
            </a:pPr>
            <a:r>
              <a:rPr lang="en-GB" u="sng" dirty="0">
                <a:latin typeface="Cambria" panose="02040503050406030204" pitchFamily="18" charset="0"/>
                <a:ea typeface="Cambria" panose="02040503050406030204" pitchFamily="18" charset="0"/>
              </a:rPr>
              <a:t>Some Counter Arguments</a:t>
            </a:r>
          </a:p>
          <a:p>
            <a:endParaRPr lang="en-GB" dirty="0"/>
          </a:p>
          <a:p>
            <a:r>
              <a:rPr lang="en-GB" dirty="0"/>
              <a:t>Some philosophers say that we cannot argue that the universe has a purpose, or that anything in it does either.</a:t>
            </a:r>
          </a:p>
          <a:p>
            <a:endParaRPr lang="en-GB" dirty="0"/>
          </a:p>
          <a:p>
            <a:r>
              <a:rPr lang="en-GB" dirty="0"/>
              <a:t>It is one thing for humans to decide what the final cause of other things is, but we have no independent agent to decide what the final cause of humans is.</a:t>
            </a:r>
          </a:p>
          <a:p>
            <a:endParaRPr lang="en-GB" dirty="0"/>
          </a:p>
          <a:p>
            <a:r>
              <a:rPr lang="en-GB" dirty="0"/>
              <a:t>Aristotle’s possible responses?</a:t>
            </a:r>
          </a:p>
        </p:txBody>
      </p:sp>
      <p:sp>
        <p:nvSpPr>
          <p:cNvPr id="4" name="Title 1">
            <a:extLst>
              <a:ext uri="{FF2B5EF4-FFF2-40B4-BE49-F238E27FC236}">
                <a16:creationId xmlns:a16="http://schemas.microsoft.com/office/drawing/2014/main" id="{519A9BCE-67A3-28CD-2CCF-50C6CD63595D}"/>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Aristotle’s Four Causes and Eudaimonia</a:t>
            </a:r>
          </a:p>
        </p:txBody>
      </p:sp>
    </p:spTree>
    <p:extLst>
      <p:ext uri="{BB962C8B-B14F-4D97-AF65-F5344CB8AC3E}">
        <p14:creationId xmlns:p14="http://schemas.microsoft.com/office/powerpoint/2010/main" val="161055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E906B3E6-D2DA-B9D4-2216-D97901F8B7D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00200"/>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2B04E08-5F13-190D-CA31-4300421C51A9}"/>
              </a:ext>
            </a:extLst>
          </p:cNvPr>
          <p:cNvSpPr>
            <a:spLocks noGrp="1"/>
          </p:cNvSpPr>
          <p:nvPr>
            <p:ph idx="1"/>
          </p:nvPr>
        </p:nvSpPr>
        <p:spPr>
          <a:xfrm>
            <a:off x="1121959" y="709684"/>
            <a:ext cx="10164740" cy="5465928"/>
          </a:xfrm>
        </p:spPr>
        <p:txBody>
          <a:bodyPr>
            <a:normAutofit fontScale="92500" lnSpcReduction="20000"/>
          </a:bodyPr>
          <a:lstStyle/>
          <a:p>
            <a:pPr marL="0" indent="0" algn="ctr">
              <a:buNone/>
            </a:pPr>
            <a:r>
              <a:rPr lang="en-GB" sz="2800" u="sng" dirty="0">
                <a:latin typeface="Cambria" panose="02040503050406030204" pitchFamily="18" charset="0"/>
                <a:ea typeface="Cambria" panose="02040503050406030204" pitchFamily="18" charset="0"/>
              </a:rPr>
              <a:t>Rationalism vs. Empiricism</a:t>
            </a:r>
          </a:p>
          <a:p>
            <a:pPr marL="0" indent="0">
              <a:buNone/>
            </a:pPr>
            <a:endParaRPr lang="en-GB" u="sng" dirty="0">
              <a:latin typeface="Cambria" panose="02040503050406030204" pitchFamily="18" charset="0"/>
              <a:ea typeface="Cambria" panose="02040503050406030204" pitchFamily="18" charset="0"/>
            </a:endParaRPr>
          </a:p>
          <a:p>
            <a:pPr marL="0" indent="0">
              <a:buNone/>
            </a:pPr>
            <a:r>
              <a:rPr lang="en-GB" b="1" dirty="0">
                <a:ea typeface="Cambria" panose="02040503050406030204" pitchFamily="18" charset="0"/>
              </a:rPr>
              <a:t>What is knowledge?</a:t>
            </a:r>
          </a:p>
          <a:p>
            <a:pPr marL="0" indent="0">
              <a:buNone/>
            </a:pPr>
            <a:endParaRPr lang="en-GB" sz="2200" b="1" dirty="0">
              <a:ea typeface="Cambria" panose="02040503050406030204" pitchFamily="18" charset="0"/>
            </a:endParaRPr>
          </a:p>
          <a:p>
            <a:pPr marL="0" indent="0">
              <a:buNone/>
            </a:pPr>
            <a:r>
              <a:rPr lang="en-GB" dirty="0">
                <a:ea typeface="Cambria" panose="02040503050406030204" pitchFamily="18" charset="0"/>
              </a:rPr>
              <a:t>Plato </a:t>
            </a:r>
          </a:p>
          <a:p>
            <a:r>
              <a:rPr lang="en-GB" dirty="0">
                <a:ea typeface="Cambria" panose="02040503050406030204" pitchFamily="18" charset="0"/>
              </a:rPr>
              <a:t>We get it by using our reason </a:t>
            </a:r>
          </a:p>
          <a:p>
            <a:r>
              <a:rPr lang="en-GB" dirty="0">
                <a:ea typeface="Cambria" panose="02040503050406030204" pitchFamily="18" charset="0"/>
              </a:rPr>
              <a:t>Some knowledge is innate</a:t>
            </a:r>
          </a:p>
          <a:p>
            <a:r>
              <a:rPr lang="en-GB" dirty="0">
                <a:ea typeface="Cambria" panose="02040503050406030204" pitchFamily="18" charset="0"/>
              </a:rPr>
              <a:t>Intelligible world of Forms = true reality, we use them to get knowledge </a:t>
            </a:r>
          </a:p>
          <a:p>
            <a:pPr marL="0" indent="0">
              <a:buNone/>
            </a:pPr>
            <a:endParaRPr lang="en-GB" sz="2600" dirty="0">
              <a:ea typeface="Cambria" panose="02040503050406030204" pitchFamily="18" charset="0"/>
            </a:endParaRPr>
          </a:p>
          <a:p>
            <a:pPr marL="0" indent="0">
              <a:buNone/>
            </a:pPr>
            <a:r>
              <a:rPr lang="en-GB" dirty="0">
                <a:ea typeface="Cambria" panose="02040503050406030204" pitchFamily="18" charset="0"/>
              </a:rPr>
              <a:t>Aristotle</a:t>
            </a:r>
          </a:p>
          <a:p>
            <a:r>
              <a:rPr lang="en-GB" dirty="0">
                <a:ea typeface="Cambria" panose="02040503050406030204" pitchFamily="18" charset="0"/>
              </a:rPr>
              <a:t> We get it by making observations</a:t>
            </a:r>
          </a:p>
          <a:p>
            <a:r>
              <a:rPr lang="en-GB" dirty="0">
                <a:ea typeface="Cambria" panose="02040503050406030204" pitchFamily="18" charset="0"/>
              </a:rPr>
              <a:t>No knowledge is innate</a:t>
            </a:r>
          </a:p>
          <a:p>
            <a:r>
              <a:rPr lang="en-GB" dirty="0">
                <a:ea typeface="Cambria" panose="02040503050406030204" pitchFamily="18" charset="0"/>
              </a:rPr>
              <a:t>Physical world = true reality, we can use it to get knowledge</a:t>
            </a:r>
            <a:endParaRPr lang="en-GB" dirty="0"/>
          </a:p>
        </p:txBody>
      </p:sp>
      <p:sp>
        <p:nvSpPr>
          <p:cNvPr id="4" name="Title 1">
            <a:extLst>
              <a:ext uri="{FF2B5EF4-FFF2-40B4-BE49-F238E27FC236}">
                <a16:creationId xmlns:a16="http://schemas.microsoft.com/office/drawing/2014/main" id="{CD781478-8D56-2C22-A7F6-55B702250FDE}"/>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Plato vs. Aristotle</a:t>
            </a:r>
          </a:p>
        </p:txBody>
      </p:sp>
    </p:spTree>
    <p:extLst>
      <p:ext uri="{BB962C8B-B14F-4D97-AF65-F5344CB8AC3E}">
        <p14:creationId xmlns:p14="http://schemas.microsoft.com/office/powerpoint/2010/main" val="231166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1E96F4DC-3194-3E1E-C23D-661476466021}"/>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582CD4-A387-55EF-CA8A-5062D813CCC9}"/>
              </a:ext>
            </a:extLst>
          </p:cNvPr>
          <p:cNvSpPr>
            <a:spLocks noGrp="1"/>
          </p:cNvSpPr>
          <p:nvPr>
            <p:ph idx="1"/>
          </p:nvPr>
        </p:nvSpPr>
        <p:spPr>
          <a:xfrm>
            <a:off x="1037230" y="709684"/>
            <a:ext cx="10316570" cy="5467279"/>
          </a:xfrm>
        </p:spPr>
        <p:txBody>
          <a:bodyPr/>
          <a:lstStyle/>
          <a:p>
            <a:pPr marL="0" indent="0" algn="ctr">
              <a:buNone/>
            </a:pPr>
            <a:r>
              <a:rPr lang="en-GB" sz="2800" u="sng" dirty="0" err="1">
                <a:latin typeface="Cambria" panose="02040503050406030204" pitchFamily="18" charset="0"/>
                <a:ea typeface="Cambria" panose="02040503050406030204" pitchFamily="18" charset="0"/>
              </a:rPr>
              <a:t>Eudaimona</a:t>
            </a:r>
            <a:endParaRPr lang="en-GB" sz="2800" u="sng" dirty="0">
              <a:latin typeface="Cambria" panose="02040503050406030204" pitchFamily="18" charset="0"/>
              <a:ea typeface="Cambria" panose="02040503050406030204" pitchFamily="18" charset="0"/>
            </a:endParaRPr>
          </a:p>
          <a:p>
            <a:pPr marL="0" indent="0">
              <a:buNone/>
            </a:pPr>
            <a:endParaRPr lang="en-GB" u="sng" dirty="0">
              <a:latin typeface="Cambria" panose="02040503050406030204" pitchFamily="18" charset="0"/>
              <a:ea typeface="Cambria" panose="02040503050406030204" pitchFamily="18" charset="0"/>
            </a:endParaRPr>
          </a:p>
          <a:p>
            <a:pPr marL="0" indent="0">
              <a:buNone/>
            </a:pPr>
            <a:r>
              <a:rPr lang="en-GB" b="1" dirty="0">
                <a:ea typeface="Cambria" panose="02040503050406030204" pitchFamily="18" charset="0"/>
              </a:rPr>
              <a:t>What is extreme happiness?</a:t>
            </a:r>
          </a:p>
          <a:p>
            <a:pPr marL="0" indent="0">
              <a:buNone/>
            </a:pPr>
            <a:endParaRPr lang="en-GB" dirty="0"/>
          </a:p>
          <a:p>
            <a:pPr marL="0" indent="0">
              <a:buNone/>
            </a:pPr>
            <a:r>
              <a:rPr lang="en-GB" dirty="0"/>
              <a:t>Plato – the highest Form of the Good, which we reach through reasoning and trying to understand the Forms</a:t>
            </a:r>
          </a:p>
          <a:p>
            <a:pPr marL="0" indent="0">
              <a:buNone/>
            </a:pPr>
            <a:endParaRPr lang="en-GB" dirty="0"/>
          </a:p>
          <a:p>
            <a:pPr marL="0" indent="0">
              <a:buNone/>
            </a:pPr>
            <a:r>
              <a:rPr lang="en-GB" dirty="0"/>
              <a:t>Aristotle – the final cause, which we reach through being good rational and social animals</a:t>
            </a:r>
          </a:p>
        </p:txBody>
      </p:sp>
      <p:sp>
        <p:nvSpPr>
          <p:cNvPr id="4" name="Title 1">
            <a:extLst>
              <a:ext uri="{FF2B5EF4-FFF2-40B4-BE49-F238E27FC236}">
                <a16:creationId xmlns:a16="http://schemas.microsoft.com/office/drawing/2014/main" id="{D09096A6-6607-8FE4-BCBD-69E9344A281B}"/>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Plato vs. Aristotle</a:t>
            </a:r>
          </a:p>
        </p:txBody>
      </p:sp>
    </p:spTree>
    <p:extLst>
      <p:ext uri="{BB962C8B-B14F-4D97-AF65-F5344CB8AC3E}">
        <p14:creationId xmlns:p14="http://schemas.microsoft.com/office/powerpoint/2010/main" val="294133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30843C-3E64-869E-036F-75AF9B2BC362}"/>
              </a:ext>
            </a:extLst>
          </p:cNvPr>
          <p:cNvSpPr>
            <a:spLocks noGrp="1"/>
          </p:cNvSpPr>
          <p:nvPr>
            <p:ph type="title"/>
          </p:nvPr>
        </p:nvSpPr>
        <p:spPr>
          <a:xfrm>
            <a:off x="0" y="1"/>
            <a:ext cx="12192000" cy="681038"/>
          </a:xfrm>
        </p:spPr>
        <p:txBody>
          <a:bodyPr>
            <a:normAutofit fontScale="90000"/>
          </a:bodyPr>
          <a:lstStyle/>
          <a:p>
            <a:pPr algn="ctr"/>
            <a:r>
              <a:rPr lang="en-GB" u="sng" dirty="0">
                <a:latin typeface="Cambria" panose="02040503050406030204" pitchFamily="18" charset="0"/>
                <a:ea typeface="Cambria" panose="02040503050406030204" pitchFamily="18" charset="0"/>
              </a:rPr>
              <a:t>Introduction to Plato and Aristotle</a:t>
            </a:r>
          </a:p>
        </p:txBody>
      </p:sp>
      <p:sp>
        <p:nvSpPr>
          <p:cNvPr id="1030" name="Content Placeholder 1029">
            <a:extLst>
              <a:ext uri="{FF2B5EF4-FFF2-40B4-BE49-F238E27FC236}">
                <a16:creationId xmlns:a16="http://schemas.microsoft.com/office/drawing/2014/main" id="{93572D64-9E2C-BF94-55DE-D67276332087}"/>
              </a:ext>
            </a:extLst>
          </p:cNvPr>
          <p:cNvSpPr>
            <a:spLocks noGrp="1"/>
          </p:cNvSpPr>
          <p:nvPr>
            <p:ph idx="1"/>
          </p:nvPr>
        </p:nvSpPr>
        <p:spPr>
          <a:xfrm>
            <a:off x="-1" y="5838603"/>
            <a:ext cx="12192001" cy="1019397"/>
          </a:xfrm>
        </p:spPr>
        <p:txBody>
          <a:bodyPr>
            <a:normAutofit lnSpcReduction="10000"/>
          </a:bodyPr>
          <a:lstStyle/>
          <a:p>
            <a:pPr marL="0" indent="0" algn="ctr">
              <a:lnSpc>
                <a:spcPct val="100000"/>
              </a:lnSpc>
              <a:buNone/>
            </a:pPr>
            <a:r>
              <a:rPr lang="en-US" sz="1500" i="1" dirty="0">
                <a:ea typeface="Cambria" panose="02040503050406030204" pitchFamily="18" charset="0"/>
              </a:rPr>
              <a:t>The School of Athens </a:t>
            </a:r>
            <a:r>
              <a:rPr lang="en-US" sz="1500" dirty="0">
                <a:ea typeface="Cambria" panose="02040503050406030204" pitchFamily="18" charset="0"/>
              </a:rPr>
              <a:t>by Raphael, 1511 A.D. </a:t>
            </a:r>
          </a:p>
          <a:p>
            <a:pPr marL="0" indent="0" algn="ctr">
              <a:lnSpc>
                <a:spcPct val="100000"/>
              </a:lnSpc>
              <a:buNone/>
            </a:pPr>
            <a:r>
              <a:rPr lang="en-US" sz="1500" dirty="0">
                <a:ea typeface="Cambria" panose="02040503050406030204" pitchFamily="18" charset="0"/>
              </a:rPr>
              <a:t>Plato (</a:t>
            </a:r>
            <a:r>
              <a:rPr lang="en-US" sz="1500" dirty="0" err="1">
                <a:ea typeface="Cambria" panose="02040503050406030204" pitchFamily="18" charset="0"/>
              </a:rPr>
              <a:t>centre</a:t>
            </a:r>
            <a:r>
              <a:rPr lang="en-US" sz="1500" dirty="0">
                <a:ea typeface="Cambria" panose="02040503050406030204" pitchFamily="18" charset="0"/>
              </a:rPr>
              <a:t> left), 428 B.C. – 348 B.C. (80 years)</a:t>
            </a:r>
          </a:p>
          <a:p>
            <a:pPr marL="0" indent="0" algn="ctr">
              <a:lnSpc>
                <a:spcPct val="100000"/>
              </a:lnSpc>
              <a:buNone/>
            </a:pPr>
            <a:r>
              <a:rPr lang="en-US" sz="1500" dirty="0">
                <a:ea typeface="Cambria" panose="02040503050406030204" pitchFamily="18" charset="0"/>
              </a:rPr>
              <a:t>Aristotle (</a:t>
            </a:r>
            <a:r>
              <a:rPr lang="en-US" sz="1500" dirty="0" err="1">
                <a:ea typeface="Cambria" panose="02040503050406030204" pitchFamily="18" charset="0"/>
              </a:rPr>
              <a:t>centre</a:t>
            </a:r>
            <a:r>
              <a:rPr lang="en-US" sz="1500" dirty="0">
                <a:ea typeface="Cambria" panose="02040503050406030204" pitchFamily="18" charset="0"/>
              </a:rPr>
              <a:t> right), 384 B.C. – 322 B.C. (62 years)</a:t>
            </a:r>
          </a:p>
        </p:txBody>
      </p:sp>
      <p:pic>
        <p:nvPicPr>
          <p:cNvPr id="10" name="Picture 6" descr="Greek Philosophers Wallpapers - Wallpaper Cave">
            <a:extLst>
              <a:ext uri="{FF2B5EF4-FFF2-40B4-BE49-F238E27FC236}">
                <a16:creationId xmlns:a16="http://schemas.microsoft.com/office/drawing/2014/main" id="{F89BC8DD-9700-D9DE-D1C0-7F7A5BED7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564" y="741134"/>
            <a:ext cx="8732870" cy="503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2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C6F36BEF-2F76-67C4-D5B3-2E89D0A88A37}"/>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14E780-8CB3-33F0-C429-ADFD381CEC48}"/>
              </a:ext>
            </a:extLst>
          </p:cNvPr>
          <p:cNvSpPr>
            <a:spLocks noGrp="1"/>
          </p:cNvSpPr>
          <p:nvPr>
            <p:ph idx="1"/>
          </p:nvPr>
        </p:nvSpPr>
        <p:spPr>
          <a:xfrm>
            <a:off x="838200" y="1351127"/>
            <a:ext cx="10515600" cy="4825835"/>
          </a:xfrm>
        </p:spPr>
        <p:txBody>
          <a:bodyPr>
            <a:normAutofit/>
          </a:bodyPr>
          <a:lstStyle/>
          <a:p>
            <a:r>
              <a:rPr lang="en-GB" sz="3600" dirty="0"/>
              <a:t>Plato’s rationalism and Aristotle’s empiricism</a:t>
            </a:r>
          </a:p>
          <a:p>
            <a:r>
              <a:rPr lang="en-GB" sz="3600" dirty="0"/>
              <a:t>Plato’s theory of forms</a:t>
            </a:r>
          </a:p>
          <a:p>
            <a:r>
              <a:rPr lang="en-GB" sz="3600" dirty="0"/>
              <a:t>Aristotle’s four causes</a:t>
            </a:r>
          </a:p>
          <a:p>
            <a:r>
              <a:rPr lang="en-GB" sz="3600" dirty="0"/>
              <a:t>Eudaimonia</a:t>
            </a:r>
          </a:p>
        </p:txBody>
      </p:sp>
      <p:sp>
        <p:nvSpPr>
          <p:cNvPr id="4" name="Title 1">
            <a:extLst>
              <a:ext uri="{FF2B5EF4-FFF2-40B4-BE49-F238E27FC236}">
                <a16:creationId xmlns:a16="http://schemas.microsoft.com/office/drawing/2014/main" id="{857798EA-461A-908C-F5AB-CF58D6960358}"/>
              </a:ext>
            </a:extLst>
          </p:cNvPr>
          <p:cNvSpPr>
            <a:spLocks noGrp="1"/>
          </p:cNvSpPr>
          <p:nvPr>
            <p:ph type="title"/>
          </p:nvPr>
        </p:nvSpPr>
        <p:spPr>
          <a:xfrm>
            <a:off x="0" y="0"/>
            <a:ext cx="12192000" cy="709684"/>
          </a:xfrm>
        </p:spPr>
        <p:txBody>
          <a:bodyPr>
            <a:normAutofit/>
          </a:bodyPr>
          <a:lstStyle/>
          <a:p>
            <a:pPr algn="ctr"/>
            <a:r>
              <a:rPr lang="en-GB" sz="4000" u="sng"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294117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i Greek Letter Icon Stock Illustration - Download Image Now - Greece,  Alphabet, Symbol - iStock">
            <a:extLst>
              <a:ext uri="{FF2B5EF4-FFF2-40B4-BE49-F238E27FC236}">
                <a16:creationId xmlns:a16="http://schemas.microsoft.com/office/drawing/2014/main" id="{96008F83-5F1E-6FFA-C4D0-C1BC1D2EA128}"/>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299F-8392-B68C-54F8-E626A00127B0}"/>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Plato’s Rationalism</a:t>
            </a:r>
          </a:p>
        </p:txBody>
      </p:sp>
      <p:sp>
        <p:nvSpPr>
          <p:cNvPr id="3" name="Content Placeholder 2">
            <a:extLst>
              <a:ext uri="{FF2B5EF4-FFF2-40B4-BE49-F238E27FC236}">
                <a16:creationId xmlns:a16="http://schemas.microsoft.com/office/drawing/2014/main" id="{45C32E94-A46F-53C8-28BE-3F6D8217D07E}"/>
              </a:ext>
            </a:extLst>
          </p:cNvPr>
          <p:cNvSpPr>
            <a:spLocks noGrp="1"/>
          </p:cNvSpPr>
          <p:nvPr>
            <p:ph idx="1"/>
          </p:nvPr>
        </p:nvSpPr>
        <p:spPr>
          <a:xfrm>
            <a:off x="1407993" y="1228298"/>
            <a:ext cx="9892353" cy="5117912"/>
          </a:xfrm>
        </p:spPr>
        <p:txBody>
          <a:bodyPr/>
          <a:lstStyle/>
          <a:p>
            <a:r>
              <a:rPr lang="en-GB" dirty="0"/>
              <a:t>Rationalism: the view that all knowledge starts with the mind.</a:t>
            </a:r>
          </a:p>
          <a:p>
            <a:r>
              <a:rPr lang="en-GB" dirty="0"/>
              <a:t>Knowledge: objective facts that are unchanging.</a:t>
            </a:r>
          </a:p>
          <a:p>
            <a:r>
              <a:rPr lang="en-GB" dirty="0"/>
              <a:t>All knowledge comes from truths we get by using our </a:t>
            </a:r>
            <a:r>
              <a:rPr lang="en-GB" i="1" dirty="0"/>
              <a:t>reason</a:t>
            </a:r>
            <a:r>
              <a:rPr lang="en-GB" dirty="0"/>
              <a:t>.</a:t>
            </a:r>
          </a:p>
          <a:p>
            <a:r>
              <a:rPr lang="en-GB" dirty="0"/>
              <a:t>Some knowledge is innate (originates in the mind) e.g., numerical reasoning, such as facts about triangles.</a:t>
            </a:r>
          </a:p>
          <a:p>
            <a:r>
              <a:rPr lang="en-GB" dirty="0"/>
              <a:t>All the knowledge we have creates one great deductive system – we can use our reason to uncover more truths from truths that we already know.</a:t>
            </a:r>
          </a:p>
          <a:p>
            <a:r>
              <a:rPr lang="en-GB" dirty="0"/>
              <a:t>Our opinions are sensory claims which are subject to bias, corruption and debate. They are inferior to knowledge.</a:t>
            </a:r>
          </a:p>
        </p:txBody>
      </p:sp>
    </p:spTree>
    <p:extLst>
      <p:ext uri="{BB962C8B-B14F-4D97-AF65-F5344CB8AC3E}">
        <p14:creationId xmlns:p14="http://schemas.microsoft.com/office/powerpoint/2010/main" val="236331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24FB0-735F-27CE-AE8A-05B318548E65}"/>
              </a:ext>
            </a:extLst>
          </p:cNvPr>
          <p:cNvSpPr>
            <a:spLocks noGrp="1"/>
          </p:cNvSpPr>
          <p:nvPr>
            <p:ph idx="1"/>
          </p:nvPr>
        </p:nvSpPr>
        <p:spPr>
          <a:xfrm>
            <a:off x="0" y="791570"/>
            <a:ext cx="11353800" cy="5385393"/>
          </a:xfrm>
        </p:spPr>
        <p:txBody>
          <a:bodyPr/>
          <a:lstStyle/>
          <a:p>
            <a:pPr marL="0" indent="0" algn="ctr">
              <a:buNone/>
            </a:pPr>
            <a:r>
              <a:rPr lang="en-GB" sz="2800" u="sng" dirty="0">
                <a:latin typeface="Cambria" panose="02040503050406030204" pitchFamily="18" charset="0"/>
                <a:ea typeface="Cambria" panose="02040503050406030204" pitchFamily="18" charset="0"/>
              </a:rPr>
              <a:t>Cave Analogy</a:t>
            </a:r>
            <a:endParaRPr lang="en-GB" dirty="0"/>
          </a:p>
        </p:txBody>
      </p:sp>
      <p:sp>
        <p:nvSpPr>
          <p:cNvPr id="5" name="Title 1">
            <a:extLst>
              <a:ext uri="{FF2B5EF4-FFF2-40B4-BE49-F238E27FC236}">
                <a16:creationId xmlns:a16="http://schemas.microsoft.com/office/drawing/2014/main" id="{C61B58B8-D2DD-073F-0A85-F656B5B800D0}"/>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pic>
        <p:nvPicPr>
          <p:cNvPr id="2" name="Picture 2" descr="Plato's Allegory of the Cave — Summary &amp; Meaning Explained">
            <a:extLst>
              <a:ext uri="{FF2B5EF4-FFF2-40B4-BE49-F238E27FC236}">
                <a16:creationId xmlns:a16="http://schemas.microsoft.com/office/drawing/2014/main" id="{CC85B969-6607-6FE6-38CB-EA42B95F9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550" y="1544401"/>
            <a:ext cx="8135569" cy="452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3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 Greek Letter Icon Stock Illustration - Download Image Now - Greece,  Alphabet, Symbol - iStock">
            <a:extLst>
              <a:ext uri="{FF2B5EF4-FFF2-40B4-BE49-F238E27FC236}">
                <a16:creationId xmlns:a16="http://schemas.microsoft.com/office/drawing/2014/main" id="{FAE5AA4B-90E4-2AD5-64DC-7C96F8D5DE9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3B9ED1-AF47-391B-DFF4-445E2D37C2EF}"/>
              </a:ext>
            </a:extLst>
          </p:cNvPr>
          <p:cNvSpPr>
            <a:spLocks noGrp="1"/>
          </p:cNvSpPr>
          <p:nvPr>
            <p:ph idx="1"/>
          </p:nvPr>
        </p:nvSpPr>
        <p:spPr>
          <a:xfrm>
            <a:off x="838200" y="791570"/>
            <a:ext cx="10515600" cy="5385393"/>
          </a:xfrm>
        </p:spPr>
        <p:txBody>
          <a:bodyPr>
            <a:normAutofit fontScale="92500" lnSpcReduction="20000"/>
          </a:bodyPr>
          <a:lstStyle/>
          <a:p>
            <a:pPr marL="0" indent="0" algn="ctr">
              <a:buNone/>
            </a:pPr>
            <a:r>
              <a:rPr lang="en-GB" u="sng" dirty="0"/>
              <a:t>The Cave Analogy Explained</a:t>
            </a:r>
          </a:p>
          <a:p>
            <a:endParaRPr lang="en-GB" dirty="0"/>
          </a:p>
          <a:p>
            <a:r>
              <a:rPr lang="en-GB" dirty="0"/>
              <a:t>Two worlds – visible world and intelligible world</a:t>
            </a:r>
          </a:p>
          <a:p>
            <a:r>
              <a:rPr lang="en-GB" dirty="0"/>
              <a:t>We live in the visible world</a:t>
            </a:r>
          </a:p>
          <a:p>
            <a:r>
              <a:rPr lang="en-GB" dirty="0"/>
              <a:t>Visible world = inside the cave, chained-up prisoners, shadows, puppets, puppeteers</a:t>
            </a:r>
          </a:p>
          <a:p>
            <a:r>
              <a:rPr lang="en-GB" dirty="0"/>
              <a:t>Visible world = a society that is ignorant of the fact that some people manipulate their beliefs, we are fooled by our senses and experiences, we cannot get knowledge from our experiences in this world</a:t>
            </a:r>
          </a:p>
          <a:p>
            <a:r>
              <a:rPr lang="en-GB" dirty="0"/>
              <a:t>Intelligible world = outside the cave, reflections, ‘real’ objects, the sun</a:t>
            </a:r>
          </a:p>
          <a:p>
            <a:r>
              <a:rPr lang="en-GB" dirty="0"/>
              <a:t>Intelligible world = a world of Forms, of truth and knowledge, these are in a hierarchy (inanimate objects, living objects, ideals and concepts, universal qualities, the Good)</a:t>
            </a:r>
          </a:p>
          <a:p>
            <a:r>
              <a:rPr lang="en-GB" dirty="0"/>
              <a:t>The freed prisoner represents a philosopher who by using reason can journey from ignorance to enlightenment</a:t>
            </a:r>
          </a:p>
        </p:txBody>
      </p:sp>
      <p:sp>
        <p:nvSpPr>
          <p:cNvPr id="5" name="Title 1">
            <a:extLst>
              <a:ext uri="{FF2B5EF4-FFF2-40B4-BE49-F238E27FC236}">
                <a16:creationId xmlns:a16="http://schemas.microsoft.com/office/drawing/2014/main" id="{DE733228-3F87-3A11-310B-5DC5392C9A2E}"/>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spTree>
    <p:extLst>
      <p:ext uri="{BB962C8B-B14F-4D97-AF65-F5344CB8AC3E}">
        <p14:creationId xmlns:p14="http://schemas.microsoft.com/office/powerpoint/2010/main" val="156347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3ED6021B-72D5-1063-BBA3-72A5E7EB165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939DA1-F0D1-DF30-3162-A9EB2129554F}"/>
              </a:ext>
            </a:extLst>
          </p:cNvPr>
          <p:cNvSpPr>
            <a:spLocks noGrp="1"/>
          </p:cNvSpPr>
          <p:nvPr>
            <p:ph idx="1"/>
          </p:nvPr>
        </p:nvSpPr>
        <p:spPr>
          <a:xfrm>
            <a:off x="214384" y="1321569"/>
            <a:ext cx="9382836" cy="5243003"/>
          </a:xfrm>
        </p:spPr>
        <p:txBody>
          <a:bodyPr>
            <a:normAutofit lnSpcReduction="10000"/>
          </a:bodyPr>
          <a:lstStyle/>
          <a:p>
            <a:r>
              <a:rPr lang="en-GB" dirty="0"/>
              <a:t>For every imperfect object and quality that exists in the visible world, there exists a perfect Form of it in the intelligible world.</a:t>
            </a:r>
          </a:p>
          <a:p>
            <a:r>
              <a:rPr lang="en-GB" dirty="0"/>
              <a:t>These Forms are what makes a thing what it is – all chairs, even though they are all so different and have varying properties, get their ‘</a:t>
            </a:r>
            <a:r>
              <a:rPr lang="en-GB" dirty="0" err="1"/>
              <a:t>chairness</a:t>
            </a:r>
            <a:r>
              <a:rPr lang="en-GB" dirty="0"/>
              <a:t>’ from the Form of a chair, which is perfect, objective, unchanging and universal.</a:t>
            </a:r>
          </a:p>
          <a:p>
            <a:r>
              <a:rPr lang="en-GB" dirty="0"/>
              <a:t>These Forms can be used as standards of measurement – we can judge how straight a line is by comparing it to the Form of straightness. All lines partake in the Form of straightness to lesser and greater extents.</a:t>
            </a:r>
          </a:p>
          <a:p>
            <a:r>
              <a:rPr lang="en-GB" dirty="0"/>
              <a:t>Truth and reality are found in the world of Forms, not in the physical world.</a:t>
            </a:r>
          </a:p>
        </p:txBody>
      </p:sp>
      <p:sp>
        <p:nvSpPr>
          <p:cNvPr id="4" name="Title 1">
            <a:extLst>
              <a:ext uri="{FF2B5EF4-FFF2-40B4-BE49-F238E27FC236}">
                <a16:creationId xmlns:a16="http://schemas.microsoft.com/office/drawing/2014/main" id="{06CA5C9B-B38A-AB4E-28A3-959A85C86BBB}"/>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pic>
        <p:nvPicPr>
          <p:cNvPr id="1026" name="Picture 2" descr="104,937 Chair Drawing Images, Stock Photos &amp; Vectors | Shutterstock">
            <a:extLst>
              <a:ext uri="{FF2B5EF4-FFF2-40B4-BE49-F238E27FC236}">
                <a16:creationId xmlns:a16="http://schemas.microsoft.com/office/drawing/2014/main" id="{CA15A67E-E342-F68D-C2DC-CE1517D4D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443"/>
          <a:stretch/>
        </p:blipFill>
        <p:spPr bwMode="auto">
          <a:xfrm>
            <a:off x="9563100" y="1929251"/>
            <a:ext cx="2945587" cy="299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 Greek Letter Icon Stock Illustration - Download Image Now - Greece,  Alphabet, Symbol - iStock">
            <a:extLst>
              <a:ext uri="{FF2B5EF4-FFF2-40B4-BE49-F238E27FC236}">
                <a16:creationId xmlns:a16="http://schemas.microsoft.com/office/drawing/2014/main" id="{E3C694DC-4466-1020-BF79-544FD72D3B4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4CF362-29CB-3190-745A-95434D64726E}"/>
              </a:ext>
            </a:extLst>
          </p:cNvPr>
          <p:cNvSpPr>
            <a:spLocks noGrp="1"/>
          </p:cNvSpPr>
          <p:nvPr>
            <p:ph idx="1"/>
          </p:nvPr>
        </p:nvSpPr>
        <p:spPr>
          <a:xfrm>
            <a:off x="1182229" y="821485"/>
            <a:ext cx="9827541" cy="5156233"/>
          </a:xfrm>
        </p:spPr>
        <p:txBody>
          <a:bodyPr>
            <a:normAutofit/>
          </a:bodyPr>
          <a:lstStyle/>
          <a:p>
            <a:pPr marL="0" indent="0" algn="ctr">
              <a:buNone/>
            </a:pPr>
            <a:r>
              <a:rPr lang="en-GB" sz="2800" u="sng" dirty="0">
                <a:latin typeface="Cambria" panose="02040503050406030204" pitchFamily="18" charset="0"/>
                <a:ea typeface="Cambria" panose="02040503050406030204" pitchFamily="18" charset="0"/>
              </a:rPr>
              <a:t>Metaphor of </a:t>
            </a:r>
            <a:r>
              <a:rPr lang="en-GB" u="sng" dirty="0">
                <a:latin typeface="Cambria" panose="02040503050406030204" pitchFamily="18" charset="0"/>
                <a:ea typeface="Cambria" panose="02040503050406030204" pitchFamily="18" charset="0"/>
              </a:rPr>
              <a:t>T</a:t>
            </a:r>
            <a:r>
              <a:rPr lang="en-GB" sz="2800" u="sng" dirty="0">
                <a:latin typeface="Cambria" panose="02040503050406030204" pitchFamily="18" charset="0"/>
                <a:ea typeface="Cambria" panose="02040503050406030204" pitchFamily="18" charset="0"/>
              </a:rPr>
              <a:t>he Sun</a:t>
            </a:r>
            <a:endParaRPr lang="en-GB" dirty="0"/>
          </a:p>
          <a:p>
            <a:endParaRPr lang="en-GB" dirty="0"/>
          </a:p>
          <a:p>
            <a:r>
              <a:rPr lang="en-GB" dirty="0"/>
              <a:t>The sun = the Form of the Good</a:t>
            </a:r>
          </a:p>
          <a:p>
            <a:r>
              <a:rPr lang="en-GB" dirty="0"/>
              <a:t>Just as our eyes need light to see, our minds need the Form of the Good to see because it ‘illuminates’ the other forms. It shows that the Forms are good because they are true, unchanging and eternal.</a:t>
            </a:r>
          </a:p>
          <a:p>
            <a:r>
              <a:rPr lang="en-GB" dirty="0"/>
              <a:t>If we can understand the Form of the Good, we can understand the value of all things. Any good act that we carry out in this world is an imitation of the Good.</a:t>
            </a:r>
          </a:p>
        </p:txBody>
      </p:sp>
      <p:sp>
        <p:nvSpPr>
          <p:cNvPr id="4" name="Title 1">
            <a:extLst>
              <a:ext uri="{FF2B5EF4-FFF2-40B4-BE49-F238E27FC236}">
                <a16:creationId xmlns:a16="http://schemas.microsoft.com/office/drawing/2014/main" id="{8B1CAC46-58EC-9965-8E6B-78EDF82560E4}"/>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spTree>
    <p:extLst>
      <p:ext uri="{BB962C8B-B14F-4D97-AF65-F5344CB8AC3E}">
        <p14:creationId xmlns:p14="http://schemas.microsoft.com/office/powerpoint/2010/main" val="95464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A4C9A787-A6A2-FF83-178F-E502F61F69E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CB8222-460A-B873-042C-DD37BD6A70D1}"/>
              </a:ext>
            </a:extLst>
          </p:cNvPr>
          <p:cNvSpPr>
            <a:spLocks noGrp="1"/>
          </p:cNvSpPr>
          <p:nvPr>
            <p:ph idx="1"/>
          </p:nvPr>
        </p:nvSpPr>
        <p:spPr>
          <a:xfrm>
            <a:off x="0" y="791570"/>
            <a:ext cx="11353800" cy="5385393"/>
          </a:xfrm>
        </p:spPr>
        <p:txBody>
          <a:bodyPr/>
          <a:lstStyle/>
          <a:p>
            <a:pPr marL="0" indent="0" algn="ctr">
              <a:buNone/>
            </a:pPr>
            <a:r>
              <a:rPr lang="en-GB" u="sng" dirty="0">
                <a:latin typeface="Cambria" panose="02040503050406030204" pitchFamily="18" charset="0"/>
                <a:ea typeface="Cambria" panose="02040503050406030204" pitchFamily="18" charset="0"/>
              </a:rPr>
              <a:t>Some Counter Arguments</a:t>
            </a:r>
          </a:p>
          <a:p>
            <a:pPr marL="0" indent="0">
              <a:buNone/>
            </a:pPr>
            <a:r>
              <a:rPr lang="en-GB" dirty="0">
                <a:ea typeface="Cambria" panose="02040503050406030204" pitchFamily="18" charset="0"/>
              </a:rPr>
              <a:t>Any ideas?</a:t>
            </a:r>
          </a:p>
        </p:txBody>
      </p:sp>
      <p:sp>
        <p:nvSpPr>
          <p:cNvPr id="4" name="Title 1">
            <a:extLst>
              <a:ext uri="{FF2B5EF4-FFF2-40B4-BE49-F238E27FC236}">
                <a16:creationId xmlns:a16="http://schemas.microsoft.com/office/drawing/2014/main" id="{0255B7FC-2EA7-F3A7-FDBC-7FCCD3BF2748}"/>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spTree>
    <p:extLst>
      <p:ext uri="{BB962C8B-B14F-4D97-AF65-F5344CB8AC3E}">
        <p14:creationId xmlns:p14="http://schemas.microsoft.com/office/powerpoint/2010/main" val="275963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i Greek Letter Icon Stock Illustration - Download Image Now - Greece,  Alphabet, Symbol - iStock">
            <a:extLst>
              <a:ext uri="{FF2B5EF4-FFF2-40B4-BE49-F238E27FC236}">
                <a16:creationId xmlns:a16="http://schemas.microsoft.com/office/drawing/2014/main" id="{580DEA12-FF10-D78C-721F-6F62F20958F5}"/>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34200" y="1627094"/>
            <a:ext cx="5257800" cy="52578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37DEDC4-2EC9-EB14-67A6-82B95BA9B571}"/>
              </a:ext>
            </a:extLst>
          </p:cNvPr>
          <p:cNvSpPr>
            <a:spLocks noGrp="1"/>
          </p:cNvSpPr>
          <p:nvPr>
            <p:ph type="title"/>
          </p:nvPr>
        </p:nvSpPr>
        <p:spPr>
          <a:xfrm>
            <a:off x="0" y="18255"/>
            <a:ext cx="12192000" cy="773315"/>
          </a:xfrm>
        </p:spPr>
        <p:txBody>
          <a:bodyPr>
            <a:normAutofit/>
          </a:bodyPr>
          <a:lstStyle/>
          <a:p>
            <a:pPr algn="ctr"/>
            <a:r>
              <a:rPr lang="en-GB" sz="4000" u="sng" dirty="0">
                <a:latin typeface="Cambria" panose="02040503050406030204" pitchFamily="18" charset="0"/>
                <a:ea typeface="Cambria" panose="02040503050406030204" pitchFamily="18" charset="0"/>
              </a:rPr>
              <a:t>Plato and The Theory of Forms</a:t>
            </a:r>
          </a:p>
        </p:txBody>
      </p:sp>
      <p:sp>
        <p:nvSpPr>
          <p:cNvPr id="5" name="Content Placeholder 2">
            <a:extLst>
              <a:ext uri="{FF2B5EF4-FFF2-40B4-BE49-F238E27FC236}">
                <a16:creationId xmlns:a16="http://schemas.microsoft.com/office/drawing/2014/main" id="{7CA5164C-B675-7B18-8A91-9DC2AD2597E5}"/>
              </a:ext>
            </a:extLst>
          </p:cNvPr>
          <p:cNvSpPr>
            <a:spLocks noGrp="1"/>
          </p:cNvSpPr>
          <p:nvPr>
            <p:ph idx="1"/>
          </p:nvPr>
        </p:nvSpPr>
        <p:spPr>
          <a:xfrm>
            <a:off x="1347148" y="791570"/>
            <a:ext cx="9497704" cy="5385393"/>
          </a:xfrm>
        </p:spPr>
        <p:txBody>
          <a:bodyPr/>
          <a:lstStyle/>
          <a:p>
            <a:pPr marL="0" indent="0" algn="ctr">
              <a:buNone/>
            </a:pPr>
            <a:r>
              <a:rPr lang="en-GB" u="sng" dirty="0">
                <a:latin typeface="Cambria" panose="02040503050406030204" pitchFamily="18" charset="0"/>
                <a:ea typeface="Cambria" panose="02040503050406030204" pitchFamily="18" charset="0"/>
              </a:rPr>
              <a:t>Some Counter Arguments</a:t>
            </a:r>
          </a:p>
          <a:p>
            <a:pPr marL="0" indent="0" algn="ctr">
              <a:buNone/>
            </a:pPr>
            <a:endParaRPr lang="en-GB" u="sng" dirty="0">
              <a:latin typeface="Cambria" panose="02040503050406030204" pitchFamily="18" charset="0"/>
              <a:ea typeface="Cambria" panose="02040503050406030204" pitchFamily="18" charset="0"/>
            </a:endParaRPr>
          </a:p>
          <a:p>
            <a:r>
              <a:rPr lang="en-GB" dirty="0">
                <a:ea typeface="Cambria" panose="02040503050406030204" pitchFamily="18" charset="0"/>
              </a:rPr>
              <a:t>Surely Plato needs a Form of Forms to explain what the Forms have in common, and then a Form of Forms and so on, creating an infinite regress of Forms.</a:t>
            </a:r>
          </a:p>
          <a:p>
            <a:r>
              <a:rPr lang="en-GB" dirty="0">
                <a:ea typeface="Cambria" panose="02040503050406030204" pitchFamily="18" charset="0"/>
              </a:rPr>
              <a:t>The existence of a realm of Forms may not be an obvious conclusion of reasoning.</a:t>
            </a:r>
          </a:p>
          <a:p>
            <a:r>
              <a:rPr lang="en-GB" dirty="0">
                <a:ea typeface="Cambria" panose="02040503050406030204" pitchFamily="18" charset="0"/>
              </a:rPr>
              <a:t>Can we really understand the Form of the Good? Two equally intelligent people may disagree on whether mathematics is good, or a waste of time. How can we tell who is right? </a:t>
            </a:r>
          </a:p>
          <a:p>
            <a:r>
              <a:rPr lang="en-GB" dirty="0">
                <a:ea typeface="Cambria" panose="02040503050406030204" pitchFamily="18" charset="0"/>
              </a:rPr>
              <a:t>Plato’s possible responses?</a:t>
            </a:r>
          </a:p>
        </p:txBody>
      </p:sp>
    </p:spTree>
    <p:extLst>
      <p:ext uri="{BB962C8B-B14F-4D97-AF65-F5344CB8AC3E}">
        <p14:creationId xmlns:p14="http://schemas.microsoft.com/office/powerpoint/2010/main" val="200272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1346</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vt:lpstr>
      <vt:lpstr>Office Theme</vt:lpstr>
      <vt:lpstr> Welcome to Philosophy  Session 2 Ancient Philosophers</vt:lpstr>
      <vt:lpstr>Introduction to Plato and Aristotle</vt:lpstr>
      <vt:lpstr>Plato’s Rationalism</vt:lpstr>
      <vt:lpstr>Plato and The Theory of Forms</vt:lpstr>
      <vt:lpstr>Plato and The Theory of Forms</vt:lpstr>
      <vt:lpstr>Plato and The Theory of Forms</vt:lpstr>
      <vt:lpstr>Plato and The Theory of Forms</vt:lpstr>
      <vt:lpstr>Plato and The Theory of Forms</vt:lpstr>
      <vt:lpstr>Plato and The Theory of Forms</vt:lpstr>
      <vt:lpstr>Plato’s Eudaimonia</vt:lpstr>
      <vt:lpstr>10 minute break</vt:lpstr>
      <vt:lpstr>Aristotle’s Empiricism</vt:lpstr>
      <vt:lpstr>Aristotle’s Four Causes</vt:lpstr>
      <vt:lpstr>Aristotle’s Final Cause</vt:lpstr>
      <vt:lpstr>Aristotle’s Eudaimona</vt:lpstr>
      <vt:lpstr>Aristotle’s Four Causes and Eudaimonia</vt:lpstr>
      <vt:lpstr>Aristotle’s Four Causes and Eudaimonia</vt:lpstr>
      <vt:lpstr>Plato vs. Aristotle</vt:lpstr>
      <vt:lpstr>Plato vs. Aristotle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Quinn</dc:creator>
  <cp:lastModifiedBy>Sarah Quinn</cp:lastModifiedBy>
  <cp:revision>53</cp:revision>
  <dcterms:created xsi:type="dcterms:W3CDTF">2022-10-29T15:03:07Z</dcterms:created>
  <dcterms:modified xsi:type="dcterms:W3CDTF">2023-04-10T20:54:54Z</dcterms:modified>
</cp:coreProperties>
</file>