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E3D73-5C5C-B06E-D4F4-B57F4C0BAAF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9CA113A-312B-2338-C5AE-84FA1DC3AC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B89E6FA-A29A-278A-89BC-825BFBFE239A}"/>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5" name="Footer Placeholder 4">
            <a:extLst>
              <a:ext uri="{FF2B5EF4-FFF2-40B4-BE49-F238E27FC236}">
                <a16:creationId xmlns:a16="http://schemas.microsoft.com/office/drawing/2014/main" id="{FC75FFDB-7518-50E3-7E8A-E3B502F26A1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667957-3591-B04D-D269-379481D02097}"/>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07466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41424-4309-572C-A506-64D554A100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0084216-1C52-14BD-43D4-2A27539EEA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DC99F8-F8AB-9733-7365-CB968CB69737}"/>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5" name="Footer Placeholder 4">
            <a:extLst>
              <a:ext uri="{FF2B5EF4-FFF2-40B4-BE49-F238E27FC236}">
                <a16:creationId xmlns:a16="http://schemas.microsoft.com/office/drawing/2014/main" id="{657DE4DC-0FFB-9668-D998-6306FB530F8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FE1477-9A96-6254-05CB-9BDCF26F472F}"/>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937869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85B18E-398C-E3FE-4334-7A1D44752B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EB10E23-3E73-0E21-28E9-E56F3F7E9D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7CD200-10DB-DBA8-372E-5F410EAA10A0}"/>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5" name="Footer Placeholder 4">
            <a:extLst>
              <a:ext uri="{FF2B5EF4-FFF2-40B4-BE49-F238E27FC236}">
                <a16:creationId xmlns:a16="http://schemas.microsoft.com/office/drawing/2014/main" id="{D9C106F1-B4BA-9A6E-7ABA-5041B71722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AAEC84-F652-706F-0EEB-712821760CB9}"/>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2853421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A28C-70B6-7E20-8554-FAB20F3DF4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5FF91A-6985-5684-956A-4119BF3399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7B5690-8899-AEBC-B2B3-F57F30BE091E}"/>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5" name="Footer Placeholder 4">
            <a:extLst>
              <a:ext uri="{FF2B5EF4-FFF2-40B4-BE49-F238E27FC236}">
                <a16:creationId xmlns:a16="http://schemas.microsoft.com/office/drawing/2014/main" id="{6676E30B-B5BE-4367-3D4B-05D0FA3FCB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BFC642-A609-3106-FCD5-DDA8B87C89FD}"/>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2469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BD57-EC83-3BA8-F6F9-8522CD072A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7A5F7A-484E-3CC8-4A5B-13D08DADE2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102B36-416D-27A8-26CA-FADA842AA3E4}"/>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5" name="Footer Placeholder 4">
            <a:extLst>
              <a:ext uri="{FF2B5EF4-FFF2-40B4-BE49-F238E27FC236}">
                <a16:creationId xmlns:a16="http://schemas.microsoft.com/office/drawing/2014/main" id="{21EC86BA-50C9-3F7A-511D-A68386DCFA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43DBCD-2A8B-12FB-CA3A-C3CCEDCB0288}"/>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11520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324BB-83A8-3EDB-2CAA-391F56B7CE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CE83E9-65F9-8080-B9C0-B82E8409DE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C9BDC2F-AFFB-97CA-4384-4D9C6290D3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9744D0A-F84B-C587-4FAA-DD40BCFCB3B4}"/>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6" name="Footer Placeholder 5">
            <a:extLst>
              <a:ext uri="{FF2B5EF4-FFF2-40B4-BE49-F238E27FC236}">
                <a16:creationId xmlns:a16="http://schemas.microsoft.com/office/drawing/2014/main" id="{F52C31FA-BDED-0AE1-5CC8-321986E19E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286E2F-FC1C-385B-D1DB-399D5ABD5BA0}"/>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2245627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6661E-F5A2-E59C-4B32-F9E2565B161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B6D1FE7-6491-2DB8-8556-593E87F83E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E5B9B20-A907-FCF5-FE75-E8DCA240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9F2FB99-0CC9-4A24-1002-9BEBE5331C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E99BB2-C721-EA3D-53DB-F1ACA8B580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BB478D6-2F7B-9B09-74FD-51EC49A4338A}"/>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8" name="Footer Placeholder 7">
            <a:extLst>
              <a:ext uri="{FF2B5EF4-FFF2-40B4-BE49-F238E27FC236}">
                <a16:creationId xmlns:a16="http://schemas.microsoft.com/office/drawing/2014/main" id="{F22D594F-C4FD-4231-13F9-E323CF34EC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3623A3F-6239-ED1D-A532-BA38650C0BF3}"/>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1169635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C922C-5DBC-50FC-FB70-9E91597384D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FF2B98-0228-1D95-98D0-8579401C1FDF}"/>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4" name="Footer Placeholder 3">
            <a:extLst>
              <a:ext uri="{FF2B5EF4-FFF2-40B4-BE49-F238E27FC236}">
                <a16:creationId xmlns:a16="http://schemas.microsoft.com/office/drawing/2014/main" id="{73F6ECDC-1885-7590-3A7D-E5B206455EA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292A767-1C3B-751A-A66E-82B682BB3DF2}"/>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297922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D58548-8F2D-EABA-C4C4-9A68C05CC1AD}"/>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3" name="Footer Placeholder 2">
            <a:extLst>
              <a:ext uri="{FF2B5EF4-FFF2-40B4-BE49-F238E27FC236}">
                <a16:creationId xmlns:a16="http://schemas.microsoft.com/office/drawing/2014/main" id="{FF2FDAFC-FAAD-211E-C934-8D2C02FA951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5C2A2E-766F-6E8A-1CB2-879E37737B11}"/>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136586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A0CC1-56D3-E269-B050-062E6890A8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3A359C-22C2-DB78-586D-390E4ABF58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14A410A-5BA7-CDDE-8DB0-418F43781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5AD39C-FA1F-7C1A-78EE-1321E5DB8896}"/>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6" name="Footer Placeholder 5">
            <a:extLst>
              <a:ext uri="{FF2B5EF4-FFF2-40B4-BE49-F238E27FC236}">
                <a16:creationId xmlns:a16="http://schemas.microsoft.com/office/drawing/2014/main" id="{7DB8E65C-A51F-1B29-5876-FF342810D9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EDDBC8-E693-5862-8362-290488F415F8}"/>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2546091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57D18-7A9F-A1A1-F9A1-E99151F9F3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7595163-F39E-0CF3-A2BB-0B591C335D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EEBD2E4-80E9-EC14-41AE-B34C851B7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6C2A63-18D4-0D9D-462D-0C7217A97B80}"/>
              </a:ext>
            </a:extLst>
          </p:cNvPr>
          <p:cNvSpPr>
            <a:spLocks noGrp="1"/>
          </p:cNvSpPr>
          <p:nvPr>
            <p:ph type="dt" sz="half" idx="10"/>
          </p:nvPr>
        </p:nvSpPr>
        <p:spPr/>
        <p:txBody>
          <a:bodyPr/>
          <a:lstStyle/>
          <a:p>
            <a:fld id="{18FA1ACE-C4C9-424C-B9D6-8B224C1937C3}" type="datetimeFigureOut">
              <a:rPr lang="en-GB" smtClean="0"/>
              <a:t>20/03/2023</a:t>
            </a:fld>
            <a:endParaRPr lang="en-GB"/>
          </a:p>
        </p:txBody>
      </p:sp>
      <p:sp>
        <p:nvSpPr>
          <p:cNvPr id="6" name="Footer Placeholder 5">
            <a:extLst>
              <a:ext uri="{FF2B5EF4-FFF2-40B4-BE49-F238E27FC236}">
                <a16:creationId xmlns:a16="http://schemas.microsoft.com/office/drawing/2014/main" id="{F38745E9-CC50-E7B8-02E3-1B123602BE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99E3B8-7FF7-D09B-6815-A3159D3D15CD}"/>
              </a:ext>
            </a:extLst>
          </p:cNvPr>
          <p:cNvSpPr>
            <a:spLocks noGrp="1"/>
          </p:cNvSpPr>
          <p:nvPr>
            <p:ph type="sldNum" sz="quarter" idx="12"/>
          </p:nvPr>
        </p:nvSpPr>
        <p:spPr/>
        <p:txBody>
          <a:bodyPr/>
          <a:lstStyle/>
          <a:p>
            <a:fld id="{63D93E14-0A7A-4F30-83F6-8E7F692FC851}" type="slidenum">
              <a:rPr lang="en-GB" smtClean="0"/>
              <a:t>‹#›</a:t>
            </a:fld>
            <a:endParaRPr lang="en-GB"/>
          </a:p>
        </p:txBody>
      </p:sp>
    </p:spTree>
    <p:extLst>
      <p:ext uri="{BB962C8B-B14F-4D97-AF65-F5344CB8AC3E}">
        <p14:creationId xmlns:p14="http://schemas.microsoft.com/office/powerpoint/2010/main" val="345221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3493A43-5168-CDD5-9F4E-AB95E9B841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11C3763-3CEC-FE07-E53A-3E7AB95917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CF724D-68B6-F088-9D31-9ECBDDED8D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FA1ACE-C4C9-424C-B9D6-8B224C1937C3}" type="datetimeFigureOut">
              <a:rPr lang="en-GB" smtClean="0"/>
              <a:t>20/03/2023</a:t>
            </a:fld>
            <a:endParaRPr lang="en-GB"/>
          </a:p>
        </p:txBody>
      </p:sp>
      <p:sp>
        <p:nvSpPr>
          <p:cNvPr id="5" name="Footer Placeholder 4">
            <a:extLst>
              <a:ext uri="{FF2B5EF4-FFF2-40B4-BE49-F238E27FC236}">
                <a16:creationId xmlns:a16="http://schemas.microsoft.com/office/drawing/2014/main" id="{67C35183-393D-8FC5-D8F4-7EE3C158F1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7277854-AB0E-2F5B-7C8D-B577E7E176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D93E14-0A7A-4F30-83F6-8E7F692FC851}" type="slidenum">
              <a:rPr lang="en-GB" smtClean="0"/>
              <a:t>‹#›</a:t>
            </a:fld>
            <a:endParaRPr lang="en-GB"/>
          </a:p>
        </p:txBody>
      </p:sp>
    </p:spTree>
    <p:extLst>
      <p:ext uri="{BB962C8B-B14F-4D97-AF65-F5344CB8AC3E}">
        <p14:creationId xmlns:p14="http://schemas.microsoft.com/office/powerpoint/2010/main" val="19802967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i Greek Letter Icon Stock Illustration - Download Image Now - Greece,  Alphabet, Symbol - iStock">
            <a:extLst>
              <a:ext uri="{FF2B5EF4-FFF2-40B4-BE49-F238E27FC236}">
                <a16:creationId xmlns:a16="http://schemas.microsoft.com/office/drawing/2014/main" id="{84041F58-6708-7229-C9ED-AEE694F54C54}"/>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853518" y="1600201"/>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ABFA975-F5F7-E359-5D7B-B17F665FDB95}"/>
              </a:ext>
            </a:extLst>
          </p:cNvPr>
          <p:cNvSpPr>
            <a:spLocks noGrp="1"/>
          </p:cNvSpPr>
          <p:nvPr>
            <p:ph type="ctrTitle"/>
          </p:nvPr>
        </p:nvSpPr>
        <p:spPr/>
        <p:txBody>
          <a:bodyPr>
            <a:normAutofit fontScale="90000"/>
          </a:bodyPr>
          <a:lstStyle/>
          <a:p>
            <a:br>
              <a:rPr lang="en-US" i="1" dirty="0">
                <a:solidFill>
                  <a:schemeClr val="tx1">
                    <a:lumMod val="65000"/>
                    <a:lumOff val="35000"/>
                  </a:schemeClr>
                </a:solidFill>
                <a:latin typeface="Cambria" panose="02040503050406030204" pitchFamily="18" charset="0"/>
                <a:ea typeface="Cambria" panose="02040503050406030204" pitchFamily="18" charset="0"/>
              </a:rPr>
            </a:br>
            <a:r>
              <a:rPr lang="en-US" i="1" dirty="0">
                <a:solidFill>
                  <a:schemeClr val="tx1">
                    <a:lumMod val="65000"/>
                    <a:lumOff val="35000"/>
                  </a:schemeClr>
                </a:solidFill>
                <a:latin typeface="Cambria" panose="02040503050406030204" pitchFamily="18" charset="0"/>
                <a:ea typeface="Cambria" panose="02040503050406030204" pitchFamily="18" charset="0"/>
              </a:rPr>
              <a:t>Welcome to Philosophy</a:t>
            </a:r>
            <a:br>
              <a:rPr lang="en-US" i="1" dirty="0">
                <a:latin typeface="Cambria" panose="02040503050406030204" pitchFamily="18" charset="0"/>
                <a:ea typeface="Cambria" panose="02040503050406030204" pitchFamily="18" charset="0"/>
              </a:rPr>
            </a:b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Session 3</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Free Will and Determinism</a:t>
            </a:r>
            <a:endParaRPr lang="en-GB"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BB149D09-4522-51EE-5B61-E40A7B960C6C}"/>
              </a:ext>
            </a:extLst>
          </p:cNvPr>
          <p:cNvSpPr>
            <a:spLocks noGrp="1"/>
          </p:cNvSpPr>
          <p:nvPr>
            <p:ph type="subTitle" idx="1"/>
          </p:nvPr>
        </p:nvSpPr>
        <p:spPr/>
        <p:txBody>
          <a:bodyPr/>
          <a:lstStyle/>
          <a:p>
            <a:r>
              <a:rPr lang="en-GB" dirty="0"/>
              <a:t>Tutors: Jake Dorothy and Sarah Quinn</a:t>
            </a:r>
          </a:p>
          <a:p>
            <a:endParaRPr lang="en-GB" dirty="0"/>
          </a:p>
        </p:txBody>
      </p:sp>
      <p:pic>
        <p:nvPicPr>
          <p:cNvPr id="4" name="Picture 2" descr="Converge logo - create challenge inspire ">
            <a:extLst>
              <a:ext uri="{FF2B5EF4-FFF2-40B4-BE49-F238E27FC236}">
                <a16:creationId xmlns:a16="http://schemas.microsoft.com/office/drawing/2014/main" id="{AF702671-CABF-35D1-1057-9F78D43C352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0598" y="3509963"/>
            <a:ext cx="5257800" cy="328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63822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A7959-62A8-AB5E-E58A-26B48D245829}"/>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Comfort Break</a:t>
            </a:r>
            <a:endParaRPr lang="en-GB" dirty="0">
              <a:latin typeface="Cambria" panose="02040503050406030204" pitchFamily="18" charset="0"/>
              <a:ea typeface="Cambria" panose="02040503050406030204" pitchFamily="18" charset="0"/>
            </a:endParaRPr>
          </a:p>
        </p:txBody>
      </p:sp>
      <p:pic>
        <p:nvPicPr>
          <p:cNvPr id="4" name="Picture 2" descr="Coffee Cups Clipart Vector, Beautiful Coffee Cup Illustration, Coffee Mug  Clipart, Beautiful Coffee Cup, Black Coffee Beans PNG Image For Free  Download | Coffee cup drawing, Coffee cup art, Coffee stickers">
            <a:extLst>
              <a:ext uri="{FF2B5EF4-FFF2-40B4-BE49-F238E27FC236}">
                <a16:creationId xmlns:a16="http://schemas.microsoft.com/office/drawing/2014/main" id="{375ED893-E6EE-A134-7F19-593E4A5C94C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71578" y="1690688"/>
            <a:ext cx="4351338"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hi Greek Letter Icon Stock Illustration - Download Image Now - Greece,  Alphabet, Symbol - iStock">
            <a:extLst>
              <a:ext uri="{FF2B5EF4-FFF2-40B4-BE49-F238E27FC236}">
                <a16:creationId xmlns:a16="http://schemas.microsoft.com/office/drawing/2014/main" id="{6001B61F-086E-DE76-E1D3-AB02E7BE7764}"/>
              </a:ext>
            </a:extLst>
          </p:cNvPr>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3469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543704EE-CBE0-2392-1BCC-D8B9B0A294D7}"/>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AC3D3C2-57C2-7131-1603-2344F5F40D51}"/>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Determinism: </a:t>
            </a:r>
            <a:r>
              <a:rPr lang="en-US" dirty="0">
                <a:latin typeface="Cambria" panose="02040503050406030204" pitchFamily="18" charset="0"/>
                <a:ea typeface="Cambria" panose="02040503050406030204" pitchFamily="18" charset="0"/>
              </a:rPr>
              <a:t>Free Will as an Impossibility</a:t>
            </a:r>
            <a:endParaRPr lang="en-GB" i="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6A3B4F9A-6F0D-840F-3D9B-8DBB8CBE377D}"/>
              </a:ext>
            </a:extLst>
          </p:cNvPr>
          <p:cNvSpPr>
            <a:spLocks noGrp="1"/>
          </p:cNvSpPr>
          <p:nvPr>
            <p:ph idx="1"/>
          </p:nvPr>
        </p:nvSpPr>
        <p:spPr/>
        <p:txBody>
          <a:bodyPr/>
          <a:lstStyle/>
          <a:p>
            <a:r>
              <a:rPr lang="en-US" dirty="0"/>
              <a:t>Galen Strawson (1986) has argued that free choice involves </a:t>
            </a:r>
            <a:r>
              <a:rPr lang="en-US" b="1" dirty="0"/>
              <a:t>infinite regress</a:t>
            </a:r>
            <a:r>
              <a:rPr lang="en-US" dirty="0"/>
              <a:t>.</a:t>
            </a:r>
          </a:p>
          <a:p>
            <a:r>
              <a:rPr lang="en-US" dirty="0"/>
              <a:t>This means that any single free choice would have to be </a:t>
            </a:r>
            <a:r>
              <a:rPr lang="en-US" b="1" dirty="0"/>
              <a:t>based on other free choices</a:t>
            </a:r>
            <a:r>
              <a:rPr lang="en-US" dirty="0"/>
              <a:t>, which themselves depend on other free choices. </a:t>
            </a:r>
            <a:r>
              <a:rPr lang="en-US" b="1" dirty="0"/>
              <a:t>There is no end point</a:t>
            </a:r>
            <a:r>
              <a:rPr lang="en-US" dirty="0"/>
              <a:t>. For example: </a:t>
            </a:r>
          </a:p>
          <a:p>
            <a:pPr>
              <a:buFont typeface="Wingdings" panose="05000000000000000000" pitchFamily="2" charset="2"/>
              <a:buChar char="Ø"/>
            </a:pPr>
            <a:r>
              <a:rPr lang="en-US" dirty="0"/>
              <a:t>If I choose to wrap myself up in a blanket because I am sad, I am logically required to have also chosen to be sad. Furthermore, I am required to have been made sad by my previous freely-chosen actions.</a:t>
            </a:r>
          </a:p>
          <a:p>
            <a:r>
              <a:rPr lang="en-US" dirty="0"/>
              <a:t>However, many would argue life doesn’t seem to work like this!</a:t>
            </a:r>
          </a:p>
        </p:txBody>
      </p:sp>
    </p:spTree>
    <p:extLst>
      <p:ext uri="{BB962C8B-B14F-4D97-AF65-F5344CB8AC3E}">
        <p14:creationId xmlns:p14="http://schemas.microsoft.com/office/powerpoint/2010/main" val="181061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5E7F102E-5D5E-BCE2-8261-ED25EB2AFA3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7195A15-619D-1DF9-53EE-9B4201AE8B9A}"/>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Determinism: </a:t>
            </a:r>
            <a:r>
              <a:rPr lang="en-US" dirty="0">
                <a:latin typeface="Cambria" panose="02040503050406030204" pitchFamily="18" charset="0"/>
                <a:ea typeface="Cambria" panose="02040503050406030204" pitchFamily="18" charset="0"/>
              </a:rPr>
              <a:t>Scientific Arguments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80D60350-DEA7-29B7-28B9-48571338687D}"/>
              </a:ext>
            </a:extLst>
          </p:cNvPr>
          <p:cNvSpPr>
            <a:spLocks noGrp="1"/>
          </p:cNvSpPr>
          <p:nvPr>
            <p:ph idx="1"/>
          </p:nvPr>
        </p:nvSpPr>
        <p:spPr/>
        <p:txBody>
          <a:bodyPr>
            <a:normAutofit lnSpcReduction="10000"/>
          </a:bodyPr>
          <a:lstStyle/>
          <a:p>
            <a:r>
              <a:rPr lang="en-US" dirty="0"/>
              <a:t>Some philosophers argue for determinism based on </a:t>
            </a:r>
            <a:r>
              <a:rPr lang="en-US" b="1" dirty="0"/>
              <a:t>neuroscientific research</a:t>
            </a:r>
            <a:r>
              <a:rPr lang="en-US" dirty="0"/>
              <a:t>. For example:</a:t>
            </a:r>
          </a:p>
          <a:p>
            <a:pPr>
              <a:buFont typeface="Wingdings" panose="05000000000000000000" pitchFamily="2" charset="2"/>
              <a:buChar char="Ø"/>
            </a:pPr>
            <a:r>
              <a:rPr lang="en-US" dirty="0"/>
              <a:t>People can come to believe that they chose to initiate a behaviour that was </a:t>
            </a:r>
            <a:r>
              <a:rPr lang="en-US" b="1" dirty="0"/>
              <a:t>artificially induced.</a:t>
            </a:r>
          </a:p>
          <a:p>
            <a:pPr>
              <a:buFont typeface="Wingdings" panose="05000000000000000000" pitchFamily="2" charset="2"/>
              <a:buChar char="Ø"/>
            </a:pPr>
            <a:r>
              <a:rPr lang="en-US" dirty="0"/>
              <a:t>In some neurological disorders, people can engage in deliberate behaviour but sincerely believe they are </a:t>
            </a:r>
            <a:r>
              <a:rPr lang="en-US" b="1" dirty="0"/>
              <a:t>not in control </a:t>
            </a:r>
            <a:r>
              <a:rPr lang="en-US" dirty="0"/>
              <a:t>of the action.</a:t>
            </a:r>
          </a:p>
          <a:p>
            <a:pPr>
              <a:buFont typeface="Wingdings" panose="05000000000000000000" pitchFamily="2" charset="2"/>
              <a:buChar char="Ø"/>
            </a:pPr>
            <a:r>
              <a:rPr lang="en-US" dirty="0"/>
              <a:t>There is evidence that our brains unconsciously engage in </a:t>
            </a:r>
            <a:r>
              <a:rPr lang="en-US" b="1" dirty="0"/>
              <a:t>preparatory activity </a:t>
            </a:r>
            <a:r>
              <a:rPr lang="en-US" dirty="0"/>
              <a:t>before we undertake what we think of as spontaneous actions.</a:t>
            </a:r>
          </a:p>
          <a:p>
            <a:r>
              <a:rPr lang="en-US" dirty="0"/>
              <a:t>It has therefore been claimed that free will is an </a:t>
            </a:r>
            <a:r>
              <a:rPr lang="en-US" b="1" dirty="0"/>
              <a:t>illusion.</a:t>
            </a:r>
          </a:p>
          <a:p>
            <a:endParaRPr lang="en-GB" dirty="0"/>
          </a:p>
        </p:txBody>
      </p:sp>
    </p:spTree>
    <p:extLst>
      <p:ext uri="{BB962C8B-B14F-4D97-AF65-F5344CB8AC3E}">
        <p14:creationId xmlns:p14="http://schemas.microsoft.com/office/powerpoint/2010/main" val="3232179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79F2DEA8-9517-DC23-9A57-C1E02C84D431}"/>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18F9540-8D8A-A8B3-7D8E-6A5E1F8910EB}"/>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Determinism: </a:t>
            </a:r>
            <a:r>
              <a:rPr lang="en-US" dirty="0">
                <a:latin typeface="Cambria" panose="02040503050406030204" pitchFamily="18" charset="0"/>
                <a:ea typeface="Cambria" panose="02040503050406030204" pitchFamily="18" charset="0"/>
              </a:rPr>
              <a:t>Sharing Thoughts</a:t>
            </a:r>
            <a:endParaRPr lang="en-GB" dirty="0">
              <a:latin typeface="Cambria" panose="02040503050406030204" pitchFamily="18" charset="0"/>
              <a:ea typeface="Cambria" panose="02040503050406030204" pitchFamily="18" charset="0"/>
            </a:endParaRPr>
          </a:p>
        </p:txBody>
      </p:sp>
      <p:pic>
        <p:nvPicPr>
          <p:cNvPr id="4098" name="Picture 2" descr="The Fate of Free Will: When Science Crosses Swords with Philosophy -  Scientific American Blog Network">
            <a:extLst>
              <a:ext uri="{FF2B5EF4-FFF2-40B4-BE49-F238E27FC236}">
                <a16:creationId xmlns:a16="http://schemas.microsoft.com/office/drawing/2014/main" id="{B74A7D39-AB82-2A13-0E20-304B129523D8}"/>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314450" y="2031020"/>
            <a:ext cx="561975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604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D24454E4-63D3-122E-AB5B-FCC07EB61E78}"/>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2856DD9-5351-61FC-F0CA-07FA4C9CAB53}"/>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Session Summary</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B5ECB1F7-56CD-8327-22C4-7D792FA04193}"/>
              </a:ext>
            </a:extLst>
          </p:cNvPr>
          <p:cNvSpPr>
            <a:spLocks noGrp="1"/>
          </p:cNvSpPr>
          <p:nvPr>
            <p:ph idx="1"/>
          </p:nvPr>
        </p:nvSpPr>
        <p:spPr/>
        <p:txBody>
          <a:bodyPr/>
          <a:lstStyle/>
          <a:p>
            <a:r>
              <a:rPr lang="en-US" b="1" dirty="0"/>
              <a:t>Free will </a:t>
            </a:r>
            <a:r>
              <a:rPr lang="en-US" dirty="0"/>
              <a:t>is the idea that we have free choice and control over our actions.</a:t>
            </a:r>
          </a:p>
          <a:p>
            <a:r>
              <a:rPr lang="en-US" b="1" dirty="0"/>
              <a:t>Compatibilist </a:t>
            </a:r>
            <a:r>
              <a:rPr lang="en-US" dirty="0"/>
              <a:t>accounts of free will argue for what is </a:t>
            </a:r>
            <a:r>
              <a:rPr lang="en-US" b="1" dirty="0"/>
              <a:t>required </a:t>
            </a:r>
            <a:r>
              <a:rPr lang="en-US" dirty="0"/>
              <a:t>in order for free will to exist in any given situation.</a:t>
            </a:r>
          </a:p>
          <a:p>
            <a:r>
              <a:rPr lang="en-US" b="1" dirty="0"/>
              <a:t>Determinism </a:t>
            </a:r>
            <a:r>
              <a:rPr lang="en-US" dirty="0"/>
              <a:t>is the idea that we </a:t>
            </a:r>
            <a:r>
              <a:rPr lang="en-US" b="1" dirty="0"/>
              <a:t>do not</a:t>
            </a:r>
            <a:r>
              <a:rPr lang="en-US" dirty="0"/>
              <a:t> have free will. Determinists might argue that free will is </a:t>
            </a:r>
            <a:r>
              <a:rPr lang="en-US" b="1" dirty="0"/>
              <a:t>logically impossible</a:t>
            </a:r>
            <a:r>
              <a:rPr lang="en-US" dirty="0"/>
              <a:t>, or use neuroscience to show how our sense of control can be </a:t>
            </a:r>
            <a:r>
              <a:rPr lang="en-US" b="1" dirty="0"/>
              <a:t>illusory</a:t>
            </a:r>
            <a:r>
              <a:rPr lang="en-US" dirty="0"/>
              <a:t>.</a:t>
            </a:r>
          </a:p>
          <a:p>
            <a:r>
              <a:rPr lang="en-US" dirty="0"/>
              <a:t>Whether or not we consider free will to exist has big implications for our </a:t>
            </a:r>
            <a:r>
              <a:rPr lang="en-US" b="1" dirty="0"/>
              <a:t>moral lives</a:t>
            </a:r>
            <a:r>
              <a:rPr lang="en-US" dirty="0"/>
              <a:t> and how we respond to particular kinds of behaviour.</a:t>
            </a:r>
            <a:endParaRPr lang="en-GB" dirty="0"/>
          </a:p>
        </p:txBody>
      </p:sp>
    </p:spTree>
    <p:extLst>
      <p:ext uri="{BB962C8B-B14F-4D97-AF65-F5344CB8AC3E}">
        <p14:creationId xmlns:p14="http://schemas.microsoft.com/office/powerpoint/2010/main" val="273988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36D7C13D-8771-AA4B-89F1-43C7971CBD3D}"/>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1DC82FA-E0A4-0945-BE3E-2A2A8713F03F}"/>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Free Will</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6973DBE-7FB3-9852-9EB7-83394E9E9FA0}"/>
              </a:ext>
            </a:extLst>
          </p:cNvPr>
          <p:cNvSpPr>
            <a:spLocks noGrp="1"/>
          </p:cNvSpPr>
          <p:nvPr>
            <p:ph idx="1"/>
          </p:nvPr>
        </p:nvSpPr>
        <p:spPr/>
        <p:txBody>
          <a:bodyPr>
            <a:normAutofit/>
          </a:bodyPr>
          <a:lstStyle/>
          <a:p>
            <a:r>
              <a:rPr lang="en-US" dirty="0"/>
              <a:t>The term “free will” refers to a significant kind of control over one’s actions.</a:t>
            </a:r>
          </a:p>
          <a:p>
            <a:r>
              <a:rPr lang="en-US" dirty="0"/>
              <a:t>Throughout the history of Western philosophy, philosophers have questioned the nature and existence of this kind of control.</a:t>
            </a:r>
            <a:r>
              <a:rPr lang="en-GB" dirty="0"/>
              <a:t> Key concerns have included:</a:t>
            </a:r>
          </a:p>
          <a:p>
            <a:pPr>
              <a:buFont typeface="Wingdings" panose="05000000000000000000" pitchFamily="2" charset="2"/>
              <a:buChar char="Ø"/>
            </a:pPr>
            <a:r>
              <a:rPr lang="en-GB" dirty="0"/>
              <a:t>What does such control over one’s actions </a:t>
            </a:r>
            <a:r>
              <a:rPr lang="en-GB" b="1" dirty="0"/>
              <a:t>require</a:t>
            </a:r>
            <a:r>
              <a:rPr lang="en-GB" dirty="0"/>
              <a:t>? </a:t>
            </a:r>
          </a:p>
          <a:p>
            <a:pPr>
              <a:buFont typeface="Wingdings" panose="05000000000000000000" pitchFamily="2" charset="2"/>
              <a:buChar char="Ø"/>
            </a:pPr>
            <a:r>
              <a:rPr lang="en-GB" dirty="0"/>
              <a:t>Is it necessary for </a:t>
            </a:r>
            <a:r>
              <a:rPr lang="en-GB" b="1" dirty="0"/>
              <a:t>moral responsibility</a:t>
            </a:r>
            <a:r>
              <a:rPr lang="en-GB" dirty="0"/>
              <a:t>?</a:t>
            </a:r>
          </a:p>
          <a:p>
            <a:pPr>
              <a:buFont typeface="Wingdings" panose="05000000000000000000" pitchFamily="2" charset="2"/>
              <a:buChar char="Ø"/>
            </a:pPr>
            <a:r>
              <a:rPr lang="en-GB" dirty="0"/>
              <a:t>Is it necessary for </a:t>
            </a:r>
            <a:r>
              <a:rPr lang="en-GB" b="1" dirty="0"/>
              <a:t>human dignity</a:t>
            </a:r>
            <a:r>
              <a:rPr lang="en-GB" dirty="0"/>
              <a:t>?</a:t>
            </a:r>
          </a:p>
          <a:p>
            <a:pPr>
              <a:buFont typeface="Wingdings" panose="05000000000000000000" pitchFamily="2" charset="2"/>
              <a:buChar char="Ø"/>
            </a:pPr>
            <a:r>
              <a:rPr lang="en-GB" dirty="0"/>
              <a:t>Do we ever have the </a:t>
            </a:r>
            <a:r>
              <a:rPr lang="en-GB" b="1" dirty="0"/>
              <a:t>choice to do otherwise </a:t>
            </a:r>
            <a:r>
              <a:rPr lang="en-GB" dirty="0"/>
              <a:t>in a given situation?</a:t>
            </a:r>
          </a:p>
        </p:txBody>
      </p:sp>
    </p:spTree>
    <p:extLst>
      <p:ext uri="{BB962C8B-B14F-4D97-AF65-F5344CB8AC3E}">
        <p14:creationId xmlns:p14="http://schemas.microsoft.com/office/powerpoint/2010/main" val="607440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BE64F38F-F25D-83BC-B24F-4AA64C005112}"/>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4A10783-9E5B-23E7-3ED0-2F132D94CA48}"/>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Determinism</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35C82242-04D4-1CA3-A847-D941267716A3}"/>
              </a:ext>
            </a:extLst>
          </p:cNvPr>
          <p:cNvSpPr>
            <a:spLocks noGrp="1"/>
          </p:cNvSpPr>
          <p:nvPr>
            <p:ph idx="1"/>
          </p:nvPr>
        </p:nvSpPr>
        <p:spPr/>
        <p:txBody>
          <a:bodyPr>
            <a:normAutofit/>
          </a:bodyPr>
          <a:lstStyle/>
          <a:p>
            <a:r>
              <a:rPr lang="en-US" dirty="0"/>
              <a:t>The question of whether we actually have free will, or the choice to do otherwise, is particularly important.</a:t>
            </a:r>
          </a:p>
          <a:p>
            <a:r>
              <a:rPr lang="en-US" dirty="0"/>
              <a:t>Put another way: </a:t>
            </a:r>
            <a:r>
              <a:rPr lang="en-US" b="1" dirty="0"/>
              <a:t>do we have control over how we behave?</a:t>
            </a:r>
          </a:p>
          <a:p>
            <a:r>
              <a:rPr lang="en-US" dirty="0"/>
              <a:t>Some philosophers claim that we do. Others claim the opposite: they believe our actions in any given situation are </a:t>
            </a:r>
            <a:r>
              <a:rPr lang="en-US" b="1" dirty="0"/>
              <a:t>determined.</a:t>
            </a:r>
            <a:r>
              <a:rPr lang="en-US" dirty="0"/>
              <a:t> This view is called </a:t>
            </a:r>
            <a:r>
              <a:rPr lang="en-US" b="1" dirty="0"/>
              <a:t>determinism</a:t>
            </a:r>
            <a:r>
              <a:rPr lang="en-US" dirty="0"/>
              <a:t>.</a:t>
            </a:r>
          </a:p>
          <a:p>
            <a:r>
              <a:rPr lang="en-US" dirty="0"/>
              <a:t>Both views have important consequences for our </a:t>
            </a:r>
            <a:r>
              <a:rPr lang="en-US" b="1" dirty="0"/>
              <a:t>moral lives</a:t>
            </a:r>
            <a:r>
              <a:rPr lang="en-US" dirty="0"/>
              <a:t>. If we have free will, then we are responsible for the choices we make. This includes how we treat others and whether our actions are deemed right or wrong. But if determinism is true, it’s quite a different picture.</a:t>
            </a:r>
            <a:endParaRPr lang="en-GB" dirty="0"/>
          </a:p>
        </p:txBody>
      </p:sp>
    </p:spTree>
    <p:extLst>
      <p:ext uri="{BB962C8B-B14F-4D97-AF65-F5344CB8AC3E}">
        <p14:creationId xmlns:p14="http://schemas.microsoft.com/office/powerpoint/2010/main" val="96727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284FC64F-D6AC-0BE9-54A5-8597B8FF1D1F}"/>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E1827FB-1331-8F94-A026-11281D263DEB}"/>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The Implications of Free Will: </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Sharing Thoughts</a:t>
            </a:r>
            <a:endParaRPr lang="en-GB" dirty="0">
              <a:latin typeface="Cambria" panose="02040503050406030204" pitchFamily="18" charset="0"/>
              <a:ea typeface="Cambria" panose="02040503050406030204" pitchFamily="18" charset="0"/>
            </a:endParaRPr>
          </a:p>
        </p:txBody>
      </p:sp>
      <p:pic>
        <p:nvPicPr>
          <p:cNvPr id="1026" name="Picture 2" descr="What is the &quot;Law of Freewill&quot; or &quot;Way of Confusion&quot; or &quot;Freedom of Choice&quot;?">
            <a:extLst>
              <a:ext uri="{FF2B5EF4-FFF2-40B4-BE49-F238E27FC236}">
                <a16:creationId xmlns:a16="http://schemas.microsoft.com/office/drawing/2014/main" id="{6A34291D-B0AD-F831-E301-D85DE8B06F2A}"/>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009556" y="2444190"/>
            <a:ext cx="6550586" cy="32752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426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4AB29AFE-7BDE-B368-4205-636568FB4233}"/>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873AADD-787A-3D2A-45A8-85986447A56A}"/>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Free Will: </a:t>
            </a:r>
            <a:r>
              <a:rPr lang="en-US" dirty="0">
                <a:latin typeface="Cambria" panose="02040503050406030204" pitchFamily="18" charset="0"/>
                <a:ea typeface="Cambria" panose="02040503050406030204" pitchFamily="18" charset="0"/>
              </a:rPr>
              <a:t>Compatibilism</a:t>
            </a:r>
            <a:endParaRPr lang="en-GB" i="1"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1837F9C3-6AAD-E2CA-7D99-4EAE118C288A}"/>
              </a:ext>
            </a:extLst>
          </p:cNvPr>
          <p:cNvSpPr>
            <a:spLocks noGrp="1"/>
          </p:cNvSpPr>
          <p:nvPr>
            <p:ph idx="1"/>
          </p:nvPr>
        </p:nvSpPr>
        <p:spPr/>
        <p:txBody>
          <a:bodyPr/>
          <a:lstStyle/>
          <a:p>
            <a:r>
              <a:rPr lang="en-US" dirty="0"/>
              <a:t>Compatibilist accounts consider free will to exist in certain situations where </a:t>
            </a:r>
            <a:r>
              <a:rPr lang="en-US" b="1" dirty="0"/>
              <a:t>particular conditions are met</a:t>
            </a:r>
            <a:r>
              <a:rPr lang="en-US" dirty="0"/>
              <a:t>.</a:t>
            </a:r>
          </a:p>
          <a:p>
            <a:r>
              <a:rPr lang="en-US" dirty="0"/>
              <a:t>This means that although there are some situations in which actions are not freely chosen by an individual, in at least some circumstances </a:t>
            </a:r>
            <a:r>
              <a:rPr lang="en-US" b="1" dirty="0"/>
              <a:t>free will does exist</a:t>
            </a:r>
            <a:r>
              <a:rPr lang="en-US" dirty="0"/>
              <a:t>.</a:t>
            </a:r>
          </a:p>
          <a:p>
            <a:r>
              <a:rPr lang="en-US" dirty="0"/>
              <a:t>The next three slides show three different accounts provided by philosophers to explain what is required for free will.</a:t>
            </a:r>
            <a:endParaRPr lang="en-GB" dirty="0"/>
          </a:p>
        </p:txBody>
      </p:sp>
    </p:spTree>
    <p:extLst>
      <p:ext uri="{BB962C8B-B14F-4D97-AF65-F5344CB8AC3E}">
        <p14:creationId xmlns:p14="http://schemas.microsoft.com/office/powerpoint/2010/main" val="59950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20E173FC-9507-96B4-A30B-5CE3BC20DF3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A88591E-E545-C4F5-CCFA-AC7D4D5FA609}"/>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Free Will: </a:t>
            </a: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Compatibilism – The Source of the Action</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7C845453-EE34-3337-AFFA-7B05379863E1}"/>
              </a:ext>
            </a:extLst>
          </p:cNvPr>
          <p:cNvSpPr>
            <a:spLocks noGrp="1"/>
          </p:cNvSpPr>
          <p:nvPr>
            <p:ph idx="1"/>
          </p:nvPr>
        </p:nvSpPr>
        <p:spPr>
          <a:xfrm>
            <a:off x="838200" y="1825625"/>
            <a:ext cx="10771094" cy="4667250"/>
          </a:xfrm>
        </p:spPr>
        <p:txBody>
          <a:bodyPr>
            <a:normAutofit fontScale="92500" lnSpcReduction="10000"/>
          </a:bodyPr>
          <a:lstStyle/>
          <a:p>
            <a:r>
              <a:rPr lang="en-US" dirty="0"/>
              <a:t>Harry Frankfurt (1969) argued that what matters for free will and responsibility is the </a:t>
            </a:r>
            <a:r>
              <a:rPr lang="en-US" b="1" dirty="0"/>
              <a:t>source</a:t>
            </a:r>
            <a:r>
              <a:rPr lang="en-US" dirty="0"/>
              <a:t> of the action. In other words, </a:t>
            </a:r>
            <a:r>
              <a:rPr lang="en-US" b="1" dirty="0"/>
              <a:t>how the action was brought about.</a:t>
            </a:r>
          </a:p>
          <a:p>
            <a:r>
              <a:rPr lang="en-US" dirty="0"/>
              <a:t>What matters is not whether someone has the choice to do otherwise, but simply whether they were the source of their actions:</a:t>
            </a:r>
          </a:p>
          <a:p>
            <a:pPr>
              <a:buFont typeface="Wingdings" panose="05000000000000000000" pitchFamily="2" charset="2"/>
              <a:buChar char="Ø"/>
            </a:pPr>
            <a:r>
              <a:rPr lang="en-US" dirty="0"/>
              <a:t>During an operation, a neuroscientist secretly implants a mechanism into a patient’s brain that enables him to control the patient’s voting behaviour. If the patient thinks of voting for Bush, the mechanism persuades her to vote for Clinton. But if the patient choses to vote for Clinton on her own, the mechanism does not interfere.</a:t>
            </a:r>
          </a:p>
          <a:p>
            <a:r>
              <a:rPr lang="en-US" dirty="0"/>
              <a:t>The patient has no choice to do otherwise in either case: however, in one instance she is the </a:t>
            </a:r>
            <a:r>
              <a:rPr lang="en-US" b="1" dirty="0"/>
              <a:t>source of her action and therefore has free will.</a:t>
            </a:r>
          </a:p>
        </p:txBody>
      </p:sp>
    </p:spTree>
    <p:extLst>
      <p:ext uri="{BB962C8B-B14F-4D97-AF65-F5344CB8AC3E}">
        <p14:creationId xmlns:p14="http://schemas.microsoft.com/office/powerpoint/2010/main" val="1114120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3F278D4C-FC8F-B61C-A32D-E6BFCE88A08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17835FB-0669-B7AE-83F3-9545D887405E}"/>
              </a:ext>
            </a:extLst>
          </p:cNvPr>
          <p:cNvSpPr>
            <a:spLocks noGrp="1"/>
          </p:cNvSpPr>
          <p:nvPr>
            <p:ph type="title"/>
          </p:nvPr>
        </p:nvSpPr>
        <p:spPr/>
        <p:txBody>
          <a:bodyPr>
            <a:normAutofit/>
          </a:bodyPr>
          <a:lstStyle/>
          <a:p>
            <a:pPr algn="ctr"/>
            <a:r>
              <a:rPr lang="en-US" i="1" dirty="0">
                <a:latin typeface="Cambria" panose="02040503050406030204" pitchFamily="18" charset="0"/>
                <a:ea typeface="Cambria" panose="02040503050406030204" pitchFamily="18" charset="0"/>
              </a:rPr>
              <a:t>Free Will: </a:t>
            </a: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Compatibilism – Reason</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73DA253-F784-C7E9-67D8-BEDD3AD1F594}"/>
              </a:ext>
            </a:extLst>
          </p:cNvPr>
          <p:cNvSpPr>
            <a:spLocks noGrp="1"/>
          </p:cNvSpPr>
          <p:nvPr>
            <p:ph idx="1"/>
          </p:nvPr>
        </p:nvSpPr>
        <p:spPr/>
        <p:txBody>
          <a:bodyPr/>
          <a:lstStyle/>
          <a:p>
            <a:r>
              <a:rPr lang="en-US" dirty="0"/>
              <a:t>Other accounts argue that someone’s action is only freely chosen if it is </a:t>
            </a:r>
            <a:r>
              <a:rPr lang="en-US" b="1" dirty="0"/>
              <a:t>responsive to reason</a:t>
            </a:r>
            <a:r>
              <a:rPr lang="en-US" dirty="0"/>
              <a:t>.</a:t>
            </a:r>
          </a:p>
          <a:p>
            <a:r>
              <a:rPr lang="en-US" dirty="0"/>
              <a:t>In other words, it depends upon the person’s </a:t>
            </a:r>
            <a:r>
              <a:rPr lang="en-US" b="1" dirty="0"/>
              <a:t>cognitive capabilities</a:t>
            </a:r>
            <a:r>
              <a:rPr lang="en-US" dirty="0"/>
              <a:t>, such as being capable of understanding the moral reasons and outcome of their actions.</a:t>
            </a:r>
          </a:p>
          <a:p>
            <a:r>
              <a:rPr lang="en-US" dirty="0"/>
              <a:t>In this situation, somebody with a phobia would be described as </a:t>
            </a:r>
            <a:r>
              <a:rPr lang="en-US" b="1" dirty="0"/>
              <a:t>not</a:t>
            </a:r>
            <a:r>
              <a:rPr lang="en-US" dirty="0"/>
              <a:t> having free will, because their fear is </a:t>
            </a:r>
            <a:r>
              <a:rPr lang="en-US" b="1" dirty="0"/>
              <a:t>not responsive to reason</a:t>
            </a:r>
            <a:r>
              <a:rPr lang="en-US" dirty="0"/>
              <a:t>. For example, they are likely to remain afraid even if they understand that there is no logical reason for the fear.</a:t>
            </a:r>
            <a:endParaRPr lang="en-GB" dirty="0"/>
          </a:p>
        </p:txBody>
      </p:sp>
    </p:spTree>
    <p:extLst>
      <p:ext uri="{BB962C8B-B14F-4D97-AF65-F5344CB8AC3E}">
        <p14:creationId xmlns:p14="http://schemas.microsoft.com/office/powerpoint/2010/main" val="1366617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797B638F-5809-8404-8E0F-363A533ACEE1}"/>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F8A91B6-B0E9-CC29-D531-37BA9AD05A38}"/>
              </a:ext>
            </a:extLst>
          </p:cNvPr>
          <p:cNvSpPr>
            <a:spLocks noGrp="1"/>
          </p:cNvSpPr>
          <p:nvPr>
            <p:ph type="title"/>
          </p:nvPr>
        </p:nvSpPr>
        <p:spPr/>
        <p:txBody>
          <a:bodyPr>
            <a:normAutofit fontScale="90000"/>
          </a:bodyPr>
          <a:lstStyle/>
          <a:p>
            <a:pPr algn="ctr"/>
            <a:r>
              <a:rPr lang="en-US" i="1" dirty="0">
                <a:latin typeface="Cambria" panose="02040503050406030204" pitchFamily="18" charset="0"/>
                <a:ea typeface="Cambria" panose="02040503050406030204" pitchFamily="18" charset="0"/>
              </a:rPr>
              <a:t>Free Will: </a:t>
            </a: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Compatibilism – Identification With Actions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1E9649B6-6B63-FD5F-46D9-EB7723E8CCAD}"/>
              </a:ext>
            </a:extLst>
          </p:cNvPr>
          <p:cNvSpPr>
            <a:spLocks noGrp="1"/>
          </p:cNvSpPr>
          <p:nvPr>
            <p:ph idx="1"/>
          </p:nvPr>
        </p:nvSpPr>
        <p:spPr/>
        <p:txBody>
          <a:bodyPr>
            <a:normAutofit lnSpcReduction="10000"/>
          </a:bodyPr>
          <a:lstStyle/>
          <a:p>
            <a:r>
              <a:rPr lang="en-US" dirty="0"/>
              <a:t>Another version of compatibilism argues that free will requires a person to </a:t>
            </a:r>
            <a:r>
              <a:rPr lang="en-US" b="1" dirty="0"/>
              <a:t>identify with their actions</a:t>
            </a:r>
            <a:r>
              <a:rPr lang="en-US" dirty="0"/>
              <a:t>.</a:t>
            </a:r>
          </a:p>
          <a:p>
            <a:r>
              <a:rPr lang="en-US" dirty="0"/>
              <a:t>Things which contribute to identifying with an action – </a:t>
            </a:r>
            <a:r>
              <a:rPr lang="en-US" b="1" dirty="0"/>
              <a:t>feeling it to be one’s own, authentic choice</a:t>
            </a:r>
            <a:r>
              <a:rPr lang="en-US" dirty="0"/>
              <a:t> – include cares or loves, the desire to make sense of oneself, and judgments of good and bad.</a:t>
            </a:r>
          </a:p>
          <a:p>
            <a:r>
              <a:rPr lang="en-US" dirty="0"/>
              <a:t>According to this account, somebody who behaves contrary to their values does </a:t>
            </a:r>
            <a:r>
              <a:rPr lang="en-US" b="1" dirty="0"/>
              <a:t>not</a:t>
            </a:r>
            <a:r>
              <a:rPr lang="en-US" dirty="0"/>
              <a:t> have free will. </a:t>
            </a:r>
          </a:p>
          <a:p>
            <a:r>
              <a:rPr lang="en-US" dirty="0"/>
              <a:t>Consider the example of a vegan who occasionally “slips up” and eats cheese even though they feel strongly about not eating dairy. Their action of eating cheese sits in opposition to their personal beliefs and attitudes.</a:t>
            </a:r>
          </a:p>
          <a:p>
            <a:endParaRPr lang="en-GB" dirty="0"/>
          </a:p>
        </p:txBody>
      </p:sp>
    </p:spTree>
    <p:extLst>
      <p:ext uri="{BB962C8B-B14F-4D97-AF65-F5344CB8AC3E}">
        <p14:creationId xmlns:p14="http://schemas.microsoft.com/office/powerpoint/2010/main" val="9104784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F16AB448-6783-FADF-AA50-12CBD1F9A28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2AFE3A3-92B7-CA02-F803-1D1587D9B3E3}"/>
              </a:ext>
            </a:extLst>
          </p:cNvPr>
          <p:cNvSpPr>
            <a:spLocks noGrp="1"/>
          </p:cNvSpPr>
          <p:nvPr>
            <p:ph type="title"/>
          </p:nvPr>
        </p:nvSpPr>
        <p:spPr/>
        <p:txBody>
          <a:bodyPr/>
          <a:lstStyle/>
          <a:p>
            <a:pPr algn="ctr"/>
            <a:r>
              <a:rPr lang="en-US" i="1" dirty="0">
                <a:latin typeface="Cambria" panose="02040503050406030204" pitchFamily="18" charset="0"/>
                <a:ea typeface="Cambria" panose="02040503050406030204" pitchFamily="18" charset="0"/>
              </a:rPr>
              <a:t>Compatibilism: </a:t>
            </a:r>
            <a:r>
              <a:rPr lang="en-US" dirty="0">
                <a:latin typeface="Cambria" panose="02040503050406030204" pitchFamily="18" charset="0"/>
                <a:ea typeface="Cambria" panose="02040503050406030204" pitchFamily="18" charset="0"/>
              </a:rPr>
              <a:t>Sharing Thoughts</a:t>
            </a:r>
            <a:endParaRPr lang="en-GB" dirty="0">
              <a:latin typeface="Cambria" panose="02040503050406030204" pitchFamily="18" charset="0"/>
              <a:ea typeface="Cambria" panose="02040503050406030204" pitchFamily="18" charset="0"/>
            </a:endParaRPr>
          </a:p>
        </p:txBody>
      </p:sp>
      <p:pic>
        <p:nvPicPr>
          <p:cNvPr id="3074" name="Picture 2" descr="The Naturalistic Case for Free Will, Part 1: The Challenge | Philosophy,  Logic and Scientific Method">
            <a:extLst>
              <a:ext uri="{FF2B5EF4-FFF2-40B4-BE49-F238E27FC236}">
                <a16:creationId xmlns:a16="http://schemas.microsoft.com/office/drawing/2014/main" id="{9E48E595-3632-59B4-6BFF-1F6A6BDCDD9F}"/>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103219" y="2450679"/>
            <a:ext cx="6381750" cy="3190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2244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992</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vt:lpstr>
      <vt:lpstr>Wingdings</vt:lpstr>
      <vt:lpstr>Office Theme</vt:lpstr>
      <vt:lpstr> Welcome to Philosophy  Session 3 Free Will and Determinism</vt:lpstr>
      <vt:lpstr>Free Will</vt:lpstr>
      <vt:lpstr>Determinism</vt:lpstr>
      <vt:lpstr>The Implications of Free Will:  Sharing Thoughts</vt:lpstr>
      <vt:lpstr>Free Will: Compatibilism</vt:lpstr>
      <vt:lpstr>Free Will:  Compatibilism – The Source of the Action</vt:lpstr>
      <vt:lpstr>Free Will:  Compatibilism – Reason</vt:lpstr>
      <vt:lpstr>Free Will:  Compatibilism – Identification With Actions</vt:lpstr>
      <vt:lpstr>Compatibilism: Sharing Thoughts</vt:lpstr>
      <vt:lpstr>Comfort Break</vt:lpstr>
      <vt:lpstr>Determinism: Free Will as an Impossibility</vt:lpstr>
      <vt:lpstr>Determinism: Scientific Arguments</vt:lpstr>
      <vt:lpstr>Determinism: Sharing Thoughts</vt:lpstr>
      <vt:lpstr>Session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Welcome to Philosophy  Session 3 Free Will and Determinism</dc:title>
  <dc:creator>Jake Dorothy</dc:creator>
  <cp:lastModifiedBy>Jake Dorothy</cp:lastModifiedBy>
  <cp:revision>22</cp:revision>
  <dcterms:created xsi:type="dcterms:W3CDTF">2022-11-06T14:54:02Z</dcterms:created>
  <dcterms:modified xsi:type="dcterms:W3CDTF">2023-03-20T14:07:05Z</dcterms:modified>
</cp:coreProperties>
</file>