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71" r:id="rId14"/>
    <p:sldId id="272" r:id="rId15"/>
    <p:sldId id="267" r:id="rId16"/>
    <p:sldId id="268"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869"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92C6E-79CA-C320-BE59-CB15FC6DF5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92B8E1F-0312-C564-0192-995E567D07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1DE0CE7-D65A-13AB-B649-C4FAEC93E20B}"/>
              </a:ext>
            </a:extLst>
          </p:cNvPr>
          <p:cNvSpPr>
            <a:spLocks noGrp="1"/>
          </p:cNvSpPr>
          <p:nvPr>
            <p:ph type="dt" sz="half" idx="10"/>
          </p:nvPr>
        </p:nvSpPr>
        <p:spPr/>
        <p:txBody>
          <a:bodyPr/>
          <a:lstStyle/>
          <a:p>
            <a:fld id="{90D186E2-04CF-4070-AD08-8A844F10FFCD}" type="datetimeFigureOut">
              <a:rPr lang="en-GB" smtClean="0"/>
              <a:t>11/11/2022</a:t>
            </a:fld>
            <a:endParaRPr lang="en-GB"/>
          </a:p>
        </p:txBody>
      </p:sp>
      <p:sp>
        <p:nvSpPr>
          <p:cNvPr id="5" name="Footer Placeholder 4">
            <a:extLst>
              <a:ext uri="{FF2B5EF4-FFF2-40B4-BE49-F238E27FC236}">
                <a16:creationId xmlns:a16="http://schemas.microsoft.com/office/drawing/2014/main" id="{DB7E33B0-558F-11CB-23DF-6DEE2865F6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B3384C-360B-629D-19A3-734FFECDEF82}"/>
              </a:ext>
            </a:extLst>
          </p:cNvPr>
          <p:cNvSpPr>
            <a:spLocks noGrp="1"/>
          </p:cNvSpPr>
          <p:nvPr>
            <p:ph type="sldNum" sz="quarter" idx="12"/>
          </p:nvPr>
        </p:nvSpPr>
        <p:spPr/>
        <p:txBody>
          <a:bodyPr/>
          <a:lstStyle/>
          <a:p>
            <a:fld id="{35DC3831-4FAE-4F68-B039-AD73F201A115}" type="slidenum">
              <a:rPr lang="en-GB" smtClean="0"/>
              <a:t>‹#›</a:t>
            </a:fld>
            <a:endParaRPr lang="en-GB"/>
          </a:p>
        </p:txBody>
      </p:sp>
    </p:spTree>
    <p:extLst>
      <p:ext uri="{BB962C8B-B14F-4D97-AF65-F5344CB8AC3E}">
        <p14:creationId xmlns:p14="http://schemas.microsoft.com/office/powerpoint/2010/main" val="1498918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A620C-DC7C-2764-614C-9C96DE03748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9301AF7-B527-2A17-4DF0-006E59DEB1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9CD903-5069-4135-0C48-A5682E7DD1A5}"/>
              </a:ext>
            </a:extLst>
          </p:cNvPr>
          <p:cNvSpPr>
            <a:spLocks noGrp="1"/>
          </p:cNvSpPr>
          <p:nvPr>
            <p:ph type="dt" sz="half" idx="10"/>
          </p:nvPr>
        </p:nvSpPr>
        <p:spPr/>
        <p:txBody>
          <a:bodyPr/>
          <a:lstStyle/>
          <a:p>
            <a:fld id="{90D186E2-04CF-4070-AD08-8A844F10FFCD}" type="datetimeFigureOut">
              <a:rPr lang="en-GB" smtClean="0"/>
              <a:t>11/11/2022</a:t>
            </a:fld>
            <a:endParaRPr lang="en-GB"/>
          </a:p>
        </p:txBody>
      </p:sp>
      <p:sp>
        <p:nvSpPr>
          <p:cNvPr id="5" name="Footer Placeholder 4">
            <a:extLst>
              <a:ext uri="{FF2B5EF4-FFF2-40B4-BE49-F238E27FC236}">
                <a16:creationId xmlns:a16="http://schemas.microsoft.com/office/drawing/2014/main" id="{B10E1839-F12F-3312-C93E-012803F792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F4CBFD-8516-0578-A5A1-A87C90F02243}"/>
              </a:ext>
            </a:extLst>
          </p:cNvPr>
          <p:cNvSpPr>
            <a:spLocks noGrp="1"/>
          </p:cNvSpPr>
          <p:nvPr>
            <p:ph type="sldNum" sz="quarter" idx="12"/>
          </p:nvPr>
        </p:nvSpPr>
        <p:spPr/>
        <p:txBody>
          <a:bodyPr/>
          <a:lstStyle/>
          <a:p>
            <a:fld id="{35DC3831-4FAE-4F68-B039-AD73F201A115}" type="slidenum">
              <a:rPr lang="en-GB" smtClean="0"/>
              <a:t>‹#›</a:t>
            </a:fld>
            <a:endParaRPr lang="en-GB"/>
          </a:p>
        </p:txBody>
      </p:sp>
    </p:spTree>
    <p:extLst>
      <p:ext uri="{BB962C8B-B14F-4D97-AF65-F5344CB8AC3E}">
        <p14:creationId xmlns:p14="http://schemas.microsoft.com/office/powerpoint/2010/main" val="746808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890DEF-53F0-4887-7A4E-B3892AAA74F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25E64F-6BC0-6CD4-F202-030E0DA594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78E078-9713-EAD7-A90E-F505BA7BAB9F}"/>
              </a:ext>
            </a:extLst>
          </p:cNvPr>
          <p:cNvSpPr>
            <a:spLocks noGrp="1"/>
          </p:cNvSpPr>
          <p:nvPr>
            <p:ph type="dt" sz="half" idx="10"/>
          </p:nvPr>
        </p:nvSpPr>
        <p:spPr/>
        <p:txBody>
          <a:bodyPr/>
          <a:lstStyle/>
          <a:p>
            <a:fld id="{90D186E2-04CF-4070-AD08-8A844F10FFCD}" type="datetimeFigureOut">
              <a:rPr lang="en-GB" smtClean="0"/>
              <a:t>11/11/2022</a:t>
            </a:fld>
            <a:endParaRPr lang="en-GB"/>
          </a:p>
        </p:txBody>
      </p:sp>
      <p:sp>
        <p:nvSpPr>
          <p:cNvPr id="5" name="Footer Placeholder 4">
            <a:extLst>
              <a:ext uri="{FF2B5EF4-FFF2-40B4-BE49-F238E27FC236}">
                <a16:creationId xmlns:a16="http://schemas.microsoft.com/office/drawing/2014/main" id="{6C59DF8A-5E50-2FF8-6DAD-C07595BAC9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C67879A-089D-A382-43C0-A7DF8F991A0A}"/>
              </a:ext>
            </a:extLst>
          </p:cNvPr>
          <p:cNvSpPr>
            <a:spLocks noGrp="1"/>
          </p:cNvSpPr>
          <p:nvPr>
            <p:ph type="sldNum" sz="quarter" idx="12"/>
          </p:nvPr>
        </p:nvSpPr>
        <p:spPr/>
        <p:txBody>
          <a:bodyPr/>
          <a:lstStyle/>
          <a:p>
            <a:fld id="{35DC3831-4FAE-4F68-B039-AD73F201A115}" type="slidenum">
              <a:rPr lang="en-GB" smtClean="0"/>
              <a:t>‹#›</a:t>
            </a:fld>
            <a:endParaRPr lang="en-GB"/>
          </a:p>
        </p:txBody>
      </p:sp>
    </p:spTree>
    <p:extLst>
      <p:ext uri="{BB962C8B-B14F-4D97-AF65-F5344CB8AC3E}">
        <p14:creationId xmlns:p14="http://schemas.microsoft.com/office/powerpoint/2010/main" val="2030861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71603-C47A-A101-0276-6D11E71FDF7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D9E0EB6-B9C4-4B1D-50FF-B6C62FB44F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29DC31-2A86-CC63-8E77-0EC6BC14B41C}"/>
              </a:ext>
            </a:extLst>
          </p:cNvPr>
          <p:cNvSpPr>
            <a:spLocks noGrp="1"/>
          </p:cNvSpPr>
          <p:nvPr>
            <p:ph type="dt" sz="half" idx="10"/>
          </p:nvPr>
        </p:nvSpPr>
        <p:spPr/>
        <p:txBody>
          <a:bodyPr/>
          <a:lstStyle/>
          <a:p>
            <a:fld id="{90D186E2-04CF-4070-AD08-8A844F10FFCD}" type="datetimeFigureOut">
              <a:rPr lang="en-GB" smtClean="0"/>
              <a:t>11/11/2022</a:t>
            </a:fld>
            <a:endParaRPr lang="en-GB"/>
          </a:p>
        </p:txBody>
      </p:sp>
      <p:sp>
        <p:nvSpPr>
          <p:cNvPr id="5" name="Footer Placeholder 4">
            <a:extLst>
              <a:ext uri="{FF2B5EF4-FFF2-40B4-BE49-F238E27FC236}">
                <a16:creationId xmlns:a16="http://schemas.microsoft.com/office/drawing/2014/main" id="{AFF62402-EA8E-C3BF-F67D-8A3F5569E9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707DFB-F2F6-FA63-58B0-303C0F35D60B}"/>
              </a:ext>
            </a:extLst>
          </p:cNvPr>
          <p:cNvSpPr>
            <a:spLocks noGrp="1"/>
          </p:cNvSpPr>
          <p:nvPr>
            <p:ph type="sldNum" sz="quarter" idx="12"/>
          </p:nvPr>
        </p:nvSpPr>
        <p:spPr/>
        <p:txBody>
          <a:bodyPr/>
          <a:lstStyle/>
          <a:p>
            <a:fld id="{35DC3831-4FAE-4F68-B039-AD73F201A115}" type="slidenum">
              <a:rPr lang="en-GB" smtClean="0"/>
              <a:t>‹#›</a:t>
            </a:fld>
            <a:endParaRPr lang="en-GB"/>
          </a:p>
        </p:txBody>
      </p:sp>
    </p:spTree>
    <p:extLst>
      <p:ext uri="{BB962C8B-B14F-4D97-AF65-F5344CB8AC3E}">
        <p14:creationId xmlns:p14="http://schemas.microsoft.com/office/powerpoint/2010/main" val="2280150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231FE-1FA2-6804-DCC4-89D23A8ABF0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5F23276-3470-8362-8C6D-6250EBED23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BAA96B4-56FF-D6A3-7151-46313A8FC254}"/>
              </a:ext>
            </a:extLst>
          </p:cNvPr>
          <p:cNvSpPr>
            <a:spLocks noGrp="1"/>
          </p:cNvSpPr>
          <p:nvPr>
            <p:ph type="dt" sz="half" idx="10"/>
          </p:nvPr>
        </p:nvSpPr>
        <p:spPr/>
        <p:txBody>
          <a:bodyPr/>
          <a:lstStyle/>
          <a:p>
            <a:fld id="{90D186E2-04CF-4070-AD08-8A844F10FFCD}" type="datetimeFigureOut">
              <a:rPr lang="en-GB" smtClean="0"/>
              <a:t>11/11/2022</a:t>
            </a:fld>
            <a:endParaRPr lang="en-GB"/>
          </a:p>
        </p:txBody>
      </p:sp>
      <p:sp>
        <p:nvSpPr>
          <p:cNvPr id="5" name="Footer Placeholder 4">
            <a:extLst>
              <a:ext uri="{FF2B5EF4-FFF2-40B4-BE49-F238E27FC236}">
                <a16:creationId xmlns:a16="http://schemas.microsoft.com/office/drawing/2014/main" id="{675A0517-CAAF-1387-5F98-852C51ADF1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59873B-D425-61F9-515A-94BD7299E526}"/>
              </a:ext>
            </a:extLst>
          </p:cNvPr>
          <p:cNvSpPr>
            <a:spLocks noGrp="1"/>
          </p:cNvSpPr>
          <p:nvPr>
            <p:ph type="sldNum" sz="quarter" idx="12"/>
          </p:nvPr>
        </p:nvSpPr>
        <p:spPr/>
        <p:txBody>
          <a:bodyPr/>
          <a:lstStyle/>
          <a:p>
            <a:fld id="{35DC3831-4FAE-4F68-B039-AD73F201A115}" type="slidenum">
              <a:rPr lang="en-GB" smtClean="0"/>
              <a:t>‹#›</a:t>
            </a:fld>
            <a:endParaRPr lang="en-GB"/>
          </a:p>
        </p:txBody>
      </p:sp>
    </p:spTree>
    <p:extLst>
      <p:ext uri="{BB962C8B-B14F-4D97-AF65-F5344CB8AC3E}">
        <p14:creationId xmlns:p14="http://schemas.microsoft.com/office/powerpoint/2010/main" val="22226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BD04F-BB97-34CE-0572-1DB06A21BB8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0DBAE5E-1734-3098-B8FB-E44FABB6B8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1DC9BC-42DA-94C4-FC63-26293C41F3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2DC7779-983F-8940-95CB-85500E62F7EB}"/>
              </a:ext>
            </a:extLst>
          </p:cNvPr>
          <p:cNvSpPr>
            <a:spLocks noGrp="1"/>
          </p:cNvSpPr>
          <p:nvPr>
            <p:ph type="dt" sz="half" idx="10"/>
          </p:nvPr>
        </p:nvSpPr>
        <p:spPr/>
        <p:txBody>
          <a:bodyPr/>
          <a:lstStyle/>
          <a:p>
            <a:fld id="{90D186E2-04CF-4070-AD08-8A844F10FFCD}" type="datetimeFigureOut">
              <a:rPr lang="en-GB" smtClean="0"/>
              <a:t>11/11/2022</a:t>
            </a:fld>
            <a:endParaRPr lang="en-GB"/>
          </a:p>
        </p:txBody>
      </p:sp>
      <p:sp>
        <p:nvSpPr>
          <p:cNvPr id="6" name="Footer Placeholder 5">
            <a:extLst>
              <a:ext uri="{FF2B5EF4-FFF2-40B4-BE49-F238E27FC236}">
                <a16:creationId xmlns:a16="http://schemas.microsoft.com/office/drawing/2014/main" id="{7CB25F77-0BB2-26C9-DE6E-E9977E1EE0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9E965E-66D8-4B33-C38E-E9EC18EE506C}"/>
              </a:ext>
            </a:extLst>
          </p:cNvPr>
          <p:cNvSpPr>
            <a:spLocks noGrp="1"/>
          </p:cNvSpPr>
          <p:nvPr>
            <p:ph type="sldNum" sz="quarter" idx="12"/>
          </p:nvPr>
        </p:nvSpPr>
        <p:spPr/>
        <p:txBody>
          <a:bodyPr/>
          <a:lstStyle/>
          <a:p>
            <a:fld id="{35DC3831-4FAE-4F68-B039-AD73F201A115}" type="slidenum">
              <a:rPr lang="en-GB" smtClean="0"/>
              <a:t>‹#›</a:t>
            </a:fld>
            <a:endParaRPr lang="en-GB"/>
          </a:p>
        </p:txBody>
      </p:sp>
    </p:spTree>
    <p:extLst>
      <p:ext uri="{BB962C8B-B14F-4D97-AF65-F5344CB8AC3E}">
        <p14:creationId xmlns:p14="http://schemas.microsoft.com/office/powerpoint/2010/main" val="3276771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DE93C-D265-BF09-544A-FB6D9C14202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0E9D8C-92C9-8624-6680-C1790C9009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B0FBBA-3966-7F94-E991-1B9E93132C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94A9F86-B6B2-CB02-8EDD-08D7EC7C4F2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6229F0-F978-EEE4-7CC1-BF6002E10F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7BBACD2-8732-E545-3715-3872398475F4}"/>
              </a:ext>
            </a:extLst>
          </p:cNvPr>
          <p:cNvSpPr>
            <a:spLocks noGrp="1"/>
          </p:cNvSpPr>
          <p:nvPr>
            <p:ph type="dt" sz="half" idx="10"/>
          </p:nvPr>
        </p:nvSpPr>
        <p:spPr/>
        <p:txBody>
          <a:bodyPr/>
          <a:lstStyle/>
          <a:p>
            <a:fld id="{90D186E2-04CF-4070-AD08-8A844F10FFCD}" type="datetimeFigureOut">
              <a:rPr lang="en-GB" smtClean="0"/>
              <a:t>11/11/2022</a:t>
            </a:fld>
            <a:endParaRPr lang="en-GB"/>
          </a:p>
        </p:txBody>
      </p:sp>
      <p:sp>
        <p:nvSpPr>
          <p:cNvPr id="8" name="Footer Placeholder 7">
            <a:extLst>
              <a:ext uri="{FF2B5EF4-FFF2-40B4-BE49-F238E27FC236}">
                <a16:creationId xmlns:a16="http://schemas.microsoft.com/office/drawing/2014/main" id="{7812B16C-0D8C-F93F-95D4-DF64821F264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EE98567-596A-B6C7-A697-36CB2F593274}"/>
              </a:ext>
            </a:extLst>
          </p:cNvPr>
          <p:cNvSpPr>
            <a:spLocks noGrp="1"/>
          </p:cNvSpPr>
          <p:nvPr>
            <p:ph type="sldNum" sz="quarter" idx="12"/>
          </p:nvPr>
        </p:nvSpPr>
        <p:spPr/>
        <p:txBody>
          <a:bodyPr/>
          <a:lstStyle/>
          <a:p>
            <a:fld id="{35DC3831-4FAE-4F68-B039-AD73F201A115}" type="slidenum">
              <a:rPr lang="en-GB" smtClean="0"/>
              <a:t>‹#›</a:t>
            </a:fld>
            <a:endParaRPr lang="en-GB"/>
          </a:p>
        </p:txBody>
      </p:sp>
    </p:spTree>
    <p:extLst>
      <p:ext uri="{BB962C8B-B14F-4D97-AF65-F5344CB8AC3E}">
        <p14:creationId xmlns:p14="http://schemas.microsoft.com/office/powerpoint/2010/main" val="1304211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D51A7-3E0E-072E-0BCD-C45E60CDCFA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1135F22-7820-1FB1-5FA8-0D49A18E185A}"/>
              </a:ext>
            </a:extLst>
          </p:cNvPr>
          <p:cNvSpPr>
            <a:spLocks noGrp="1"/>
          </p:cNvSpPr>
          <p:nvPr>
            <p:ph type="dt" sz="half" idx="10"/>
          </p:nvPr>
        </p:nvSpPr>
        <p:spPr/>
        <p:txBody>
          <a:bodyPr/>
          <a:lstStyle/>
          <a:p>
            <a:fld id="{90D186E2-04CF-4070-AD08-8A844F10FFCD}" type="datetimeFigureOut">
              <a:rPr lang="en-GB" smtClean="0"/>
              <a:t>11/11/2022</a:t>
            </a:fld>
            <a:endParaRPr lang="en-GB"/>
          </a:p>
        </p:txBody>
      </p:sp>
      <p:sp>
        <p:nvSpPr>
          <p:cNvPr id="4" name="Footer Placeholder 3">
            <a:extLst>
              <a:ext uri="{FF2B5EF4-FFF2-40B4-BE49-F238E27FC236}">
                <a16:creationId xmlns:a16="http://schemas.microsoft.com/office/drawing/2014/main" id="{A061A561-76BC-4A31-021F-AF01C5081F5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74BA237-FA61-B3F9-5F64-35F9E73B41E6}"/>
              </a:ext>
            </a:extLst>
          </p:cNvPr>
          <p:cNvSpPr>
            <a:spLocks noGrp="1"/>
          </p:cNvSpPr>
          <p:nvPr>
            <p:ph type="sldNum" sz="quarter" idx="12"/>
          </p:nvPr>
        </p:nvSpPr>
        <p:spPr/>
        <p:txBody>
          <a:bodyPr/>
          <a:lstStyle/>
          <a:p>
            <a:fld id="{35DC3831-4FAE-4F68-B039-AD73F201A115}" type="slidenum">
              <a:rPr lang="en-GB" smtClean="0"/>
              <a:t>‹#›</a:t>
            </a:fld>
            <a:endParaRPr lang="en-GB"/>
          </a:p>
        </p:txBody>
      </p:sp>
    </p:spTree>
    <p:extLst>
      <p:ext uri="{BB962C8B-B14F-4D97-AF65-F5344CB8AC3E}">
        <p14:creationId xmlns:p14="http://schemas.microsoft.com/office/powerpoint/2010/main" val="490134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808286-5CD3-FC14-F976-E99561BBDFDF}"/>
              </a:ext>
            </a:extLst>
          </p:cNvPr>
          <p:cNvSpPr>
            <a:spLocks noGrp="1"/>
          </p:cNvSpPr>
          <p:nvPr>
            <p:ph type="dt" sz="half" idx="10"/>
          </p:nvPr>
        </p:nvSpPr>
        <p:spPr/>
        <p:txBody>
          <a:bodyPr/>
          <a:lstStyle/>
          <a:p>
            <a:fld id="{90D186E2-04CF-4070-AD08-8A844F10FFCD}" type="datetimeFigureOut">
              <a:rPr lang="en-GB" smtClean="0"/>
              <a:t>11/11/2022</a:t>
            </a:fld>
            <a:endParaRPr lang="en-GB"/>
          </a:p>
        </p:txBody>
      </p:sp>
      <p:sp>
        <p:nvSpPr>
          <p:cNvPr id="3" name="Footer Placeholder 2">
            <a:extLst>
              <a:ext uri="{FF2B5EF4-FFF2-40B4-BE49-F238E27FC236}">
                <a16:creationId xmlns:a16="http://schemas.microsoft.com/office/drawing/2014/main" id="{98FE90D4-31E2-48DD-5AB4-BF85622D46E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E5944C2-2E88-5D4C-9172-C2EDA57D9F71}"/>
              </a:ext>
            </a:extLst>
          </p:cNvPr>
          <p:cNvSpPr>
            <a:spLocks noGrp="1"/>
          </p:cNvSpPr>
          <p:nvPr>
            <p:ph type="sldNum" sz="quarter" idx="12"/>
          </p:nvPr>
        </p:nvSpPr>
        <p:spPr/>
        <p:txBody>
          <a:bodyPr/>
          <a:lstStyle/>
          <a:p>
            <a:fld id="{35DC3831-4FAE-4F68-B039-AD73F201A115}" type="slidenum">
              <a:rPr lang="en-GB" smtClean="0"/>
              <a:t>‹#›</a:t>
            </a:fld>
            <a:endParaRPr lang="en-GB"/>
          </a:p>
        </p:txBody>
      </p:sp>
    </p:spTree>
    <p:extLst>
      <p:ext uri="{BB962C8B-B14F-4D97-AF65-F5344CB8AC3E}">
        <p14:creationId xmlns:p14="http://schemas.microsoft.com/office/powerpoint/2010/main" val="1504657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3F96B-F21B-95EE-E298-CEFD07EC2A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EF67039-124F-060D-2C5B-AA22C1BE7B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EC98F4F-380B-875D-6BC8-C5DE86FF1F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1EA687-5752-75F9-9629-5C6FE0B64819}"/>
              </a:ext>
            </a:extLst>
          </p:cNvPr>
          <p:cNvSpPr>
            <a:spLocks noGrp="1"/>
          </p:cNvSpPr>
          <p:nvPr>
            <p:ph type="dt" sz="half" idx="10"/>
          </p:nvPr>
        </p:nvSpPr>
        <p:spPr/>
        <p:txBody>
          <a:bodyPr/>
          <a:lstStyle/>
          <a:p>
            <a:fld id="{90D186E2-04CF-4070-AD08-8A844F10FFCD}" type="datetimeFigureOut">
              <a:rPr lang="en-GB" smtClean="0"/>
              <a:t>11/11/2022</a:t>
            </a:fld>
            <a:endParaRPr lang="en-GB"/>
          </a:p>
        </p:txBody>
      </p:sp>
      <p:sp>
        <p:nvSpPr>
          <p:cNvPr id="6" name="Footer Placeholder 5">
            <a:extLst>
              <a:ext uri="{FF2B5EF4-FFF2-40B4-BE49-F238E27FC236}">
                <a16:creationId xmlns:a16="http://schemas.microsoft.com/office/drawing/2014/main" id="{A0D26B08-A5AC-1FC8-4286-BD57A55AB08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1CEA825-C924-1D8A-C59F-4F997E7FFFF3}"/>
              </a:ext>
            </a:extLst>
          </p:cNvPr>
          <p:cNvSpPr>
            <a:spLocks noGrp="1"/>
          </p:cNvSpPr>
          <p:nvPr>
            <p:ph type="sldNum" sz="quarter" idx="12"/>
          </p:nvPr>
        </p:nvSpPr>
        <p:spPr/>
        <p:txBody>
          <a:bodyPr/>
          <a:lstStyle/>
          <a:p>
            <a:fld id="{35DC3831-4FAE-4F68-B039-AD73F201A115}" type="slidenum">
              <a:rPr lang="en-GB" smtClean="0"/>
              <a:t>‹#›</a:t>
            </a:fld>
            <a:endParaRPr lang="en-GB"/>
          </a:p>
        </p:txBody>
      </p:sp>
    </p:spTree>
    <p:extLst>
      <p:ext uri="{BB962C8B-B14F-4D97-AF65-F5344CB8AC3E}">
        <p14:creationId xmlns:p14="http://schemas.microsoft.com/office/powerpoint/2010/main" val="409442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C66FE-D4FF-979B-91E1-03BA09D1DD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B786464-7E13-D2E0-A073-16FCA5252E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D8A1B99-9AFF-EB5F-C1B7-797E75E45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84D8C1-7168-0A16-31AD-38BD9DF27A4C}"/>
              </a:ext>
            </a:extLst>
          </p:cNvPr>
          <p:cNvSpPr>
            <a:spLocks noGrp="1"/>
          </p:cNvSpPr>
          <p:nvPr>
            <p:ph type="dt" sz="half" idx="10"/>
          </p:nvPr>
        </p:nvSpPr>
        <p:spPr/>
        <p:txBody>
          <a:bodyPr/>
          <a:lstStyle/>
          <a:p>
            <a:fld id="{90D186E2-04CF-4070-AD08-8A844F10FFCD}" type="datetimeFigureOut">
              <a:rPr lang="en-GB" smtClean="0"/>
              <a:t>11/11/2022</a:t>
            </a:fld>
            <a:endParaRPr lang="en-GB"/>
          </a:p>
        </p:txBody>
      </p:sp>
      <p:sp>
        <p:nvSpPr>
          <p:cNvPr id="6" name="Footer Placeholder 5">
            <a:extLst>
              <a:ext uri="{FF2B5EF4-FFF2-40B4-BE49-F238E27FC236}">
                <a16:creationId xmlns:a16="http://schemas.microsoft.com/office/drawing/2014/main" id="{85BB22D0-1243-86E5-86F2-8FCFD80FE7F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A2F0D75-829F-5DD3-263E-6AC985F3A2EE}"/>
              </a:ext>
            </a:extLst>
          </p:cNvPr>
          <p:cNvSpPr>
            <a:spLocks noGrp="1"/>
          </p:cNvSpPr>
          <p:nvPr>
            <p:ph type="sldNum" sz="quarter" idx="12"/>
          </p:nvPr>
        </p:nvSpPr>
        <p:spPr/>
        <p:txBody>
          <a:bodyPr/>
          <a:lstStyle/>
          <a:p>
            <a:fld id="{35DC3831-4FAE-4F68-B039-AD73F201A115}" type="slidenum">
              <a:rPr lang="en-GB" smtClean="0"/>
              <a:t>‹#›</a:t>
            </a:fld>
            <a:endParaRPr lang="en-GB"/>
          </a:p>
        </p:txBody>
      </p:sp>
    </p:spTree>
    <p:extLst>
      <p:ext uri="{BB962C8B-B14F-4D97-AF65-F5344CB8AC3E}">
        <p14:creationId xmlns:p14="http://schemas.microsoft.com/office/powerpoint/2010/main" val="4077835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BB7460-319E-1781-0937-2C017C9217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B3DDF75-3D43-ED50-7A4A-0169D8B943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3FB04E-68BA-CBFB-820B-70D2E7F43A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D186E2-04CF-4070-AD08-8A844F10FFCD}" type="datetimeFigureOut">
              <a:rPr lang="en-GB" smtClean="0"/>
              <a:t>11/11/2022</a:t>
            </a:fld>
            <a:endParaRPr lang="en-GB"/>
          </a:p>
        </p:txBody>
      </p:sp>
      <p:sp>
        <p:nvSpPr>
          <p:cNvPr id="5" name="Footer Placeholder 4">
            <a:extLst>
              <a:ext uri="{FF2B5EF4-FFF2-40B4-BE49-F238E27FC236}">
                <a16:creationId xmlns:a16="http://schemas.microsoft.com/office/drawing/2014/main" id="{4350F03E-2E33-884E-7F96-C09722C31E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BC2FAA6-51E3-9E6E-EBEE-5165C59F66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DC3831-4FAE-4F68-B039-AD73F201A115}" type="slidenum">
              <a:rPr lang="en-GB" smtClean="0"/>
              <a:t>‹#›</a:t>
            </a:fld>
            <a:endParaRPr lang="en-GB"/>
          </a:p>
        </p:txBody>
      </p:sp>
    </p:spTree>
    <p:extLst>
      <p:ext uri="{BB962C8B-B14F-4D97-AF65-F5344CB8AC3E}">
        <p14:creationId xmlns:p14="http://schemas.microsoft.com/office/powerpoint/2010/main" val="2805799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hi Greek Letter Icon Stock Illustration - Download Image Now - Greece,  Alphabet, Symbol - iStock">
            <a:extLst>
              <a:ext uri="{FF2B5EF4-FFF2-40B4-BE49-F238E27FC236}">
                <a16:creationId xmlns:a16="http://schemas.microsoft.com/office/drawing/2014/main" id="{F84223A1-C44A-0148-4890-389F1640124B}"/>
              </a:ext>
            </a:extLst>
          </p:cNvPr>
          <p:cNvPicPr>
            <a:picLocks noChangeAspect="1" noChangeArrowheads="1"/>
          </p:cNvPicPr>
          <p:nvPr/>
        </p:nvPicPr>
        <p:blipFill>
          <a:blip r:embed="rId2">
            <a:lum bright="70000" contrast="-70000"/>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7014882" y="1645023"/>
            <a:ext cx="5257800" cy="5257800"/>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503C600-162C-A335-9E5A-497092DBB51F}"/>
              </a:ext>
            </a:extLst>
          </p:cNvPr>
          <p:cNvSpPr>
            <a:spLocks noGrp="1"/>
          </p:cNvSpPr>
          <p:nvPr>
            <p:ph type="ctrTitle"/>
          </p:nvPr>
        </p:nvSpPr>
        <p:spPr/>
        <p:txBody>
          <a:bodyPr>
            <a:normAutofit fontScale="90000"/>
          </a:bodyPr>
          <a:lstStyle/>
          <a:p>
            <a:br>
              <a:rPr lang="en-US" i="1" dirty="0">
                <a:solidFill>
                  <a:schemeClr val="tx1">
                    <a:lumMod val="65000"/>
                    <a:lumOff val="35000"/>
                  </a:schemeClr>
                </a:solidFill>
                <a:latin typeface="Cambria" panose="02040503050406030204" pitchFamily="18" charset="0"/>
                <a:ea typeface="Cambria" panose="02040503050406030204" pitchFamily="18" charset="0"/>
              </a:rPr>
            </a:br>
            <a:r>
              <a:rPr lang="en-US" i="1" dirty="0">
                <a:solidFill>
                  <a:schemeClr val="tx1">
                    <a:lumMod val="65000"/>
                    <a:lumOff val="35000"/>
                  </a:schemeClr>
                </a:solidFill>
                <a:latin typeface="Cambria" panose="02040503050406030204" pitchFamily="18" charset="0"/>
                <a:ea typeface="Cambria" panose="02040503050406030204" pitchFamily="18" charset="0"/>
              </a:rPr>
              <a:t>Welcome to Philosophy</a:t>
            </a:r>
            <a:br>
              <a:rPr lang="en-US" i="1" dirty="0">
                <a:latin typeface="Cambria" panose="02040503050406030204" pitchFamily="18" charset="0"/>
                <a:ea typeface="Cambria" panose="02040503050406030204" pitchFamily="18" charset="0"/>
              </a:rPr>
            </a:br>
            <a:br>
              <a:rPr lang="en-US" i="1" dirty="0">
                <a:latin typeface="Cambria" panose="02040503050406030204" pitchFamily="18" charset="0"/>
                <a:ea typeface="Cambria" panose="02040503050406030204" pitchFamily="18" charset="0"/>
              </a:rPr>
            </a:br>
            <a:r>
              <a:rPr lang="en-US" dirty="0">
                <a:latin typeface="Cambria" panose="02040503050406030204" pitchFamily="18" charset="0"/>
                <a:ea typeface="Cambria" panose="02040503050406030204" pitchFamily="18" charset="0"/>
              </a:rPr>
              <a:t>Session 5</a:t>
            </a:r>
            <a:br>
              <a:rPr lang="en-US" dirty="0">
                <a:latin typeface="Cambria" panose="02040503050406030204" pitchFamily="18" charset="0"/>
                <a:ea typeface="Cambria" panose="02040503050406030204" pitchFamily="18" charset="0"/>
              </a:rPr>
            </a:br>
            <a:r>
              <a:rPr lang="en-US" dirty="0">
                <a:latin typeface="Cambria" panose="02040503050406030204" pitchFamily="18" charset="0"/>
                <a:ea typeface="Cambria" panose="02040503050406030204" pitchFamily="18" charset="0"/>
              </a:rPr>
              <a:t>Thought Experiments</a:t>
            </a:r>
            <a:endParaRPr lang="en-GB" dirty="0">
              <a:latin typeface="Cambria" panose="02040503050406030204" pitchFamily="18" charset="0"/>
              <a:ea typeface="Cambria" panose="02040503050406030204" pitchFamily="18" charset="0"/>
            </a:endParaRPr>
          </a:p>
        </p:txBody>
      </p:sp>
      <p:sp>
        <p:nvSpPr>
          <p:cNvPr id="3" name="Subtitle 2">
            <a:extLst>
              <a:ext uri="{FF2B5EF4-FFF2-40B4-BE49-F238E27FC236}">
                <a16:creationId xmlns:a16="http://schemas.microsoft.com/office/drawing/2014/main" id="{0EFD5DD0-423F-DEEF-46CC-B7BA623F176A}"/>
              </a:ext>
            </a:extLst>
          </p:cNvPr>
          <p:cNvSpPr>
            <a:spLocks noGrp="1"/>
          </p:cNvSpPr>
          <p:nvPr>
            <p:ph type="subTitle" idx="1"/>
          </p:nvPr>
        </p:nvSpPr>
        <p:spPr/>
        <p:txBody>
          <a:bodyPr/>
          <a:lstStyle/>
          <a:p>
            <a:r>
              <a:rPr lang="en-GB" dirty="0"/>
              <a:t>Tutors: Jake Dorothy and Sarah Quinn</a:t>
            </a:r>
          </a:p>
          <a:p>
            <a:endParaRPr lang="en-GB" dirty="0"/>
          </a:p>
        </p:txBody>
      </p:sp>
      <p:pic>
        <p:nvPicPr>
          <p:cNvPr id="4" name="Picture 2" descr="Converge logo - create challenge inspire ">
            <a:extLst>
              <a:ext uri="{FF2B5EF4-FFF2-40B4-BE49-F238E27FC236}">
                <a16:creationId xmlns:a16="http://schemas.microsoft.com/office/drawing/2014/main" id="{DBD949C7-09BA-DC07-BD1A-97B84B3C8D6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0598" y="3509963"/>
            <a:ext cx="5257800" cy="3286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13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Phi Greek Letter Icon Stock Illustration - Download Image Now - Greece,  Alphabet, Symbol - iStock">
            <a:extLst>
              <a:ext uri="{FF2B5EF4-FFF2-40B4-BE49-F238E27FC236}">
                <a16:creationId xmlns:a16="http://schemas.microsoft.com/office/drawing/2014/main" id="{38393E69-BFA7-5777-532A-F36DCAE8B0C9}"/>
              </a:ext>
            </a:extLst>
          </p:cNvPr>
          <p:cNvPicPr>
            <a:picLocks noChangeAspect="1" noChangeArrowheads="1"/>
          </p:cNvPicPr>
          <p:nvPr/>
        </p:nvPicPr>
        <p:blipFill>
          <a:blip r:embed="rId2">
            <a:lum bright="70000" contrast="-70000"/>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934200" y="1600200"/>
            <a:ext cx="5257800" cy="5257800"/>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C9591D3-3674-4D1C-C0D2-A27F3FDF6409}"/>
              </a:ext>
            </a:extLst>
          </p:cNvPr>
          <p:cNvSpPr>
            <a:spLocks noGrp="1"/>
          </p:cNvSpPr>
          <p:nvPr>
            <p:ph type="title"/>
          </p:nvPr>
        </p:nvSpPr>
        <p:spPr/>
        <p:txBody>
          <a:bodyPr/>
          <a:lstStyle/>
          <a:p>
            <a:pPr algn="ctr"/>
            <a:r>
              <a:rPr lang="en-US" sz="4400" dirty="0">
                <a:latin typeface="Cambria" panose="02040503050406030204" pitchFamily="18" charset="0"/>
                <a:ea typeface="Cambria" panose="02040503050406030204" pitchFamily="18" charset="0"/>
              </a:rPr>
              <a:t>Zeno’s Paradoxes: The Arrow Paradox</a:t>
            </a:r>
            <a:endParaRPr lang="en-GB"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F73095D4-938C-077C-5D66-13B88A370FD6}"/>
              </a:ext>
            </a:extLst>
          </p:cNvPr>
          <p:cNvSpPr>
            <a:spLocks noGrp="1"/>
          </p:cNvSpPr>
          <p:nvPr>
            <p:ph idx="1"/>
          </p:nvPr>
        </p:nvSpPr>
        <p:spPr/>
        <p:txBody>
          <a:bodyPr>
            <a:normAutofit lnSpcReduction="10000"/>
          </a:bodyPr>
          <a:lstStyle/>
          <a:p>
            <a:pPr>
              <a:buFont typeface="Wingdings" panose="05000000000000000000" pitchFamily="2" charset="2"/>
              <a:buChar char="Ø"/>
            </a:pPr>
            <a:r>
              <a:rPr lang="en-US" dirty="0"/>
              <a:t>In the arrow paradox, Zeno states that for motion to occur, an object must change the position which it occupies. He gives an example of an arrow in flight. </a:t>
            </a:r>
          </a:p>
          <a:p>
            <a:pPr>
              <a:buFont typeface="Wingdings" panose="05000000000000000000" pitchFamily="2" charset="2"/>
              <a:buChar char="Ø"/>
            </a:pPr>
            <a:r>
              <a:rPr lang="en-US" dirty="0"/>
              <a:t>He states that at any one (duration-less) instant of time, the arrow is neither moving to where it is, nor to where it is not. It cannot move to where it is not, because no time elapses for it to move there; it cannot move to where it is, because it is already there. </a:t>
            </a:r>
          </a:p>
          <a:p>
            <a:pPr>
              <a:buFont typeface="Wingdings" panose="05000000000000000000" pitchFamily="2" charset="2"/>
              <a:buChar char="Ø"/>
            </a:pPr>
            <a:r>
              <a:rPr lang="en-US" dirty="0"/>
              <a:t>In other words, </a:t>
            </a:r>
            <a:r>
              <a:rPr lang="en-US" b="1" dirty="0"/>
              <a:t>at every instant of time there is no motion occurring</a:t>
            </a:r>
            <a:r>
              <a:rPr lang="en-US" dirty="0"/>
              <a:t>. </a:t>
            </a:r>
          </a:p>
          <a:p>
            <a:pPr>
              <a:buFont typeface="Wingdings" panose="05000000000000000000" pitchFamily="2" charset="2"/>
              <a:buChar char="Ø"/>
            </a:pPr>
            <a:r>
              <a:rPr lang="en-US" dirty="0"/>
              <a:t>If everything is motionless at every instant, and time is entirely composed of instants, then </a:t>
            </a:r>
            <a:r>
              <a:rPr lang="en-US" b="1" dirty="0"/>
              <a:t>motion is impossible</a:t>
            </a:r>
            <a:r>
              <a:rPr lang="en-US" dirty="0"/>
              <a:t>.</a:t>
            </a:r>
            <a:endParaRPr lang="en-GB" dirty="0"/>
          </a:p>
        </p:txBody>
      </p:sp>
    </p:spTree>
    <p:extLst>
      <p:ext uri="{BB962C8B-B14F-4D97-AF65-F5344CB8AC3E}">
        <p14:creationId xmlns:p14="http://schemas.microsoft.com/office/powerpoint/2010/main" val="3416740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Phi Greek Letter Icon Stock Illustration - Download Image Now - Greece,  Alphabet, Symbol - iStock">
            <a:extLst>
              <a:ext uri="{FF2B5EF4-FFF2-40B4-BE49-F238E27FC236}">
                <a16:creationId xmlns:a16="http://schemas.microsoft.com/office/drawing/2014/main" id="{058FA88B-C95B-B18F-638D-D6E4A66B5E7D}"/>
              </a:ext>
            </a:extLst>
          </p:cNvPr>
          <p:cNvPicPr>
            <a:picLocks noChangeAspect="1" noChangeArrowheads="1"/>
          </p:cNvPicPr>
          <p:nvPr/>
        </p:nvPicPr>
        <p:blipFill>
          <a:blip r:embed="rId2">
            <a:lum bright="70000" contrast="-70000"/>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934200" y="1627094"/>
            <a:ext cx="5257800" cy="5257800"/>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27AA9E6D-33E9-90BB-142D-1761865E4C36}"/>
              </a:ext>
            </a:extLst>
          </p:cNvPr>
          <p:cNvSpPr>
            <a:spLocks noGrp="1"/>
          </p:cNvSpPr>
          <p:nvPr>
            <p:ph type="title"/>
          </p:nvPr>
        </p:nvSpPr>
        <p:spPr/>
        <p:txBody>
          <a:bodyPr/>
          <a:lstStyle/>
          <a:p>
            <a:pPr algn="ctr"/>
            <a:r>
              <a:rPr lang="en-US" sz="4400" dirty="0">
                <a:latin typeface="Cambria" panose="02040503050406030204" pitchFamily="18" charset="0"/>
                <a:ea typeface="Cambria" panose="02040503050406030204" pitchFamily="18" charset="0"/>
              </a:rPr>
              <a:t>Zeno’s Paradoxes: The Arrow Paradox - Discussion</a:t>
            </a:r>
            <a:endParaRPr lang="en-GB" dirty="0">
              <a:latin typeface="Cambria" panose="02040503050406030204" pitchFamily="18" charset="0"/>
              <a:ea typeface="Cambria" panose="02040503050406030204" pitchFamily="18" charset="0"/>
            </a:endParaRPr>
          </a:p>
        </p:txBody>
      </p:sp>
      <p:pic>
        <p:nvPicPr>
          <p:cNvPr id="1026" name="Picture 2" descr="Bow And Arrow Images – Browse 92,843 Stock Photos, Vectors, and Video |  Adobe Stock">
            <a:extLst>
              <a:ext uri="{FF2B5EF4-FFF2-40B4-BE49-F238E27FC236}">
                <a16:creationId xmlns:a16="http://schemas.microsoft.com/office/drawing/2014/main" id="{65031E72-C127-BE3B-4112-91E06DF76C87}"/>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550252" y="2855260"/>
            <a:ext cx="5632622" cy="24025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0350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Phi Greek Letter Icon Stock Illustration - Download Image Now - Greece,  Alphabet, Symbol - iStock">
            <a:extLst>
              <a:ext uri="{FF2B5EF4-FFF2-40B4-BE49-F238E27FC236}">
                <a16:creationId xmlns:a16="http://schemas.microsoft.com/office/drawing/2014/main" id="{3A4D0E34-AC9D-EEAF-E14C-75C6D7A77076}"/>
              </a:ext>
            </a:extLst>
          </p:cNvPr>
          <p:cNvPicPr>
            <a:picLocks noChangeAspect="1" noChangeArrowheads="1"/>
          </p:cNvPicPr>
          <p:nvPr/>
        </p:nvPicPr>
        <p:blipFill>
          <a:blip r:embed="rId2">
            <a:lum bright="70000" contrast="-70000"/>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934200" y="1627094"/>
            <a:ext cx="5257800" cy="5257800"/>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383EB23-08DF-FCAA-E9B1-52DE4A7681F8}"/>
              </a:ext>
            </a:extLst>
          </p:cNvPr>
          <p:cNvSpPr>
            <a:spLocks noGrp="1"/>
          </p:cNvSpPr>
          <p:nvPr>
            <p:ph type="title"/>
          </p:nvPr>
        </p:nvSpPr>
        <p:spPr/>
        <p:txBody>
          <a:bodyPr/>
          <a:lstStyle/>
          <a:p>
            <a:pPr algn="ctr"/>
            <a:r>
              <a:rPr lang="en-US" sz="4400" dirty="0">
                <a:latin typeface="Cambria" panose="02040503050406030204" pitchFamily="18" charset="0"/>
                <a:ea typeface="Cambria" panose="02040503050406030204" pitchFamily="18" charset="0"/>
              </a:rPr>
              <a:t>The Chinese Room</a:t>
            </a:r>
            <a:endParaRPr lang="en-GB" dirty="0"/>
          </a:p>
        </p:txBody>
      </p:sp>
      <p:sp>
        <p:nvSpPr>
          <p:cNvPr id="3" name="Content Placeholder 2">
            <a:extLst>
              <a:ext uri="{FF2B5EF4-FFF2-40B4-BE49-F238E27FC236}">
                <a16:creationId xmlns:a16="http://schemas.microsoft.com/office/drawing/2014/main" id="{61409706-D110-B592-A0F0-EC3DC8D098EF}"/>
              </a:ext>
            </a:extLst>
          </p:cNvPr>
          <p:cNvSpPr>
            <a:spLocks noGrp="1"/>
          </p:cNvSpPr>
          <p:nvPr>
            <p:ph idx="1"/>
          </p:nvPr>
        </p:nvSpPr>
        <p:spPr/>
        <p:txBody>
          <a:bodyPr/>
          <a:lstStyle/>
          <a:p>
            <a:r>
              <a:rPr lang="en-US" dirty="0"/>
              <a:t>The Chinese Room thought experiment relates to </a:t>
            </a:r>
            <a:r>
              <a:rPr lang="en-US" b="1" dirty="0"/>
              <a:t>artificial intelligence </a:t>
            </a:r>
            <a:r>
              <a:rPr lang="en-US" dirty="0"/>
              <a:t>(A.I.) and was developed by John Searle (1980).</a:t>
            </a:r>
          </a:p>
          <a:p>
            <a:r>
              <a:rPr lang="en-US" dirty="0"/>
              <a:t>It is used to argue that a digital computer executing a </a:t>
            </a:r>
            <a:r>
              <a:rPr lang="en-US" dirty="0" err="1"/>
              <a:t>programme</a:t>
            </a:r>
            <a:r>
              <a:rPr lang="en-US" dirty="0"/>
              <a:t> cannot be said to have a mind or consciousness, no matter how intelligently it appears to behave.</a:t>
            </a:r>
          </a:p>
          <a:p>
            <a:r>
              <a:rPr lang="en-US" dirty="0"/>
              <a:t>It refers to the </a:t>
            </a:r>
            <a:r>
              <a:rPr lang="en-US" b="1" dirty="0"/>
              <a:t>Turing test. </a:t>
            </a:r>
            <a:r>
              <a:rPr lang="en-US" dirty="0"/>
              <a:t>A computer is said to have passed the Turing test if it convinces the person blindly interacting with it that it is in fact a live human being.</a:t>
            </a:r>
            <a:endParaRPr lang="en-US" b="1" dirty="0"/>
          </a:p>
        </p:txBody>
      </p:sp>
    </p:spTree>
    <p:extLst>
      <p:ext uri="{BB962C8B-B14F-4D97-AF65-F5344CB8AC3E}">
        <p14:creationId xmlns:p14="http://schemas.microsoft.com/office/powerpoint/2010/main" val="540905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Phi Greek Letter Icon Stock Illustration - Download Image Now - Greece,  Alphabet, Symbol - iStock">
            <a:extLst>
              <a:ext uri="{FF2B5EF4-FFF2-40B4-BE49-F238E27FC236}">
                <a16:creationId xmlns:a16="http://schemas.microsoft.com/office/drawing/2014/main" id="{67834F6C-5A6D-4511-4D4F-3C65E4C371C3}"/>
              </a:ext>
            </a:extLst>
          </p:cNvPr>
          <p:cNvPicPr>
            <a:picLocks noChangeAspect="1" noChangeArrowheads="1"/>
          </p:cNvPicPr>
          <p:nvPr/>
        </p:nvPicPr>
        <p:blipFill>
          <a:blip r:embed="rId2">
            <a:lum bright="70000" contrast="-70000"/>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934200" y="1627094"/>
            <a:ext cx="5257800" cy="5257800"/>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3DAAA51-1245-E35A-9EB2-22A026D9E04B}"/>
              </a:ext>
            </a:extLst>
          </p:cNvPr>
          <p:cNvSpPr>
            <a:spLocks noGrp="1"/>
          </p:cNvSpPr>
          <p:nvPr>
            <p:ph type="title"/>
          </p:nvPr>
        </p:nvSpPr>
        <p:spPr/>
        <p:txBody>
          <a:bodyPr/>
          <a:lstStyle/>
          <a:p>
            <a:pPr algn="ctr"/>
            <a:r>
              <a:rPr lang="en-US" sz="4400" dirty="0">
                <a:latin typeface="Cambria" panose="02040503050406030204" pitchFamily="18" charset="0"/>
                <a:ea typeface="Cambria" panose="02040503050406030204" pitchFamily="18" charset="0"/>
              </a:rPr>
              <a:t>The Chinese Room</a:t>
            </a:r>
            <a:endParaRPr lang="en-GB" dirty="0"/>
          </a:p>
        </p:txBody>
      </p:sp>
      <p:sp>
        <p:nvSpPr>
          <p:cNvPr id="3" name="Content Placeholder 2">
            <a:extLst>
              <a:ext uri="{FF2B5EF4-FFF2-40B4-BE49-F238E27FC236}">
                <a16:creationId xmlns:a16="http://schemas.microsoft.com/office/drawing/2014/main" id="{16895D78-C1BD-D24C-CDC3-D165DC0D2724}"/>
              </a:ext>
            </a:extLst>
          </p:cNvPr>
          <p:cNvSpPr>
            <a:spLocks noGrp="1"/>
          </p:cNvSpPr>
          <p:nvPr>
            <p:ph idx="1"/>
          </p:nvPr>
        </p:nvSpPr>
        <p:spPr>
          <a:xfrm>
            <a:off x="838200" y="1825625"/>
            <a:ext cx="10515600" cy="4512422"/>
          </a:xfrm>
        </p:spPr>
        <p:txBody>
          <a:bodyPr>
            <a:normAutofit fontScale="92500" lnSpcReduction="10000"/>
          </a:bodyPr>
          <a:lstStyle/>
          <a:p>
            <a:pPr>
              <a:buFont typeface="Wingdings" panose="05000000000000000000" pitchFamily="2" charset="2"/>
              <a:buChar char="Ø"/>
            </a:pPr>
            <a:r>
              <a:rPr lang="en-US" dirty="0"/>
              <a:t>Imagine A.I. has succeeded in making a computer that behaves as if it understands Chinese. It takes Chinese characters as input and, by following instructions, produces corresponding Chinese characters as output.</a:t>
            </a:r>
          </a:p>
          <a:p>
            <a:pPr>
              <a:buFont typeface="Wingdings" panose="05000000000000000000" pitchFamily="2" charset="2"/>
              <a:buChar char="Ø"/>
            </a:pPr>
            <a:r>
              <a:rPr lang="en-US" dirty="0"/>
              <a:t>It does this so convincingly that if a Chinese speaker asked it a series of questions, they would think they are talking to a live Chinese person.</a:t>
            </a:r>
          </a:p>
          <a:p>
            <a:pPr>
              <a:buFont typeface="Wingdings" panose="05000000000000000000" pitchFamily="2" charset="2"/>
              <a:buChar char="Ø"/>
            </a:pPr>
            <a:r>
              <a:rPr lang="en-US" dirty="0"/>
              <a:t>Now imagine an English speaker in a room, receiving written Chinese characters under the door. With a translation manual, pens and paper, this person could reply with the corresponding Chinese characters.</a:t>
            </a:r>
          </a:p>
          <a:p>
            <a:pPr>
              <a:buFont typeface="Wingdings" panose="05000000000000000000" pitchFamily="2" charset="2"/>
              <a:buChar char="Ø"/>
            </a:pPr>
            <a:r>
              <a:rPr lang="en-US" dirty="0"/>
              <a:t>Arguably, these represent the same situation: each, without true understanding, simply follows a step-by-step </a:t>
            </a:r>
            <a:r>
              <a:rPr lang="en-US" dirty="0" err="1"/>
              <a:t>programme</a:t>
            </a:r>
            <a:r>
              <a:rPr lang="en-US" dirty="0"/>
              <a:t> to respond with behaviour that is taken from the outside to be intelligent behaviour.</a:t>
            </a:r>
          </a:p>
          <a:p>
            <a:pPr>
              <a:buFont typeface="Wingdings" panose="05000000000000000000" pitchFamily="2" charset="2"/>
              <a:buChar char="Ø"/>
            </a:pPr>
            <a:r>
              <a:rPr lang="en-US" dirty="0"/>
              <a:t>We therefore cannot claim that the machine is truly thinking.</a:t>
            </a:r>
          </a:p>
        </p:txBody>
      </p:sp>
    </p:spTree>
    <p:extLst>
      <p:ext uri="{BB962C8B-B14F-4D97-AF65-F5344CB8AC3E}">
        <p14:creationId xmlns:p14="http://schemas.microsoft.com/office/powerpoint/2010/main" val="925503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Phi Greek Letter Icon Stock Illustration - Download Image Now - Greece,  Alphabet, Symbol - iStock">
            <a:extLst>
              <a:ext uri="{FF2B5EF4-FFF2-40B4-BE49-F238E27FC236}">
                <a16:creationId xmlns:a16="http://schemas.microsoft.com/office/drawing/2014/main" id="{E9A34E58-503B-F7B3-C119-25A0A6887E02}"/>
              </a:ext>
            </a:extLst>
          </p:cNvPr>
          <p:cNvPicPr>
            <a:picLocks noChangeAspect="1" noChangeArrowheads="1"/>
          </p:cNvPicPr>
          <p:nvPr/>
        </p:nvPicPr>
        <p:blipFill>
          <a:blip r:embed="rId2">
            <a:lum bright="70000" contrast="-70000"/>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934200" y="1627094"/>
            <a:ext cx="5257800" cy="5257800"/>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AD19010-EDA4-092A-C99C-13AF7C195233}"/>
              </a:ext>
            </a:extLst>
          </p:cNvPr>
          <p:cNvSpPr>
            <a:spLocks noGrp="1"/>
          </p:cNvSpPr>
          <p:nvPr>
            <p:ph type="title"/>
          </p:nvPr>
        </p:nvSpPr>
        <p:spPr/>
        <p:txBody>
          <a:bodyPr/>
          <a:lstStyle/>
          <a:p>
            <a:pPr algn="ctr"/>
            <a:r>
              <a:rPr lang="en-US" sz="4400" dirty="0">
                <a:latin typeface="Cambria" panose="02040503050406030204" pitchFamily="18" charset="0"/>
                <a:ea typeface="Cambria" panose="02040503050406030204" pitchFamily="18" charset="0"/>
              </a:rPr>
              <a:t>The Chinese Room - Discussion</a:t>
            </a:r>
            <a:endParaRPr lang="en-GB" dirty="0"/>
          </a:p>
        </p:txBody>
      </p:sp>
      <p:pic>
        <p:nvPicPr>
          <p:cNvPr id="1026" name="Picture 2" descr="Introduction to Traditional Chinese Characters | CLI">
            <a:extLst>
              <a:ext uri="{FF2B5EF4-FFF2-40B4-BE49-F238E27FC236}">
                <a16:creationId xmlns:a16="http://schemas.microsoft.com/office/drawing/2014/main" id="{81FBD594-3E85-B171-C6B8-E39D68244640}"/>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2109460" y="1690688"/>
            <a:ext cx="435133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1685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Phi Greek Letter Icon Stock Illustration - Download Image Now - Greece,  Alphabet, Symbol - iStock">
            <a:extLst>
              <a:ext uri="{FF2B5EF4-FFF2-40B4-BE49-F238E27FC236}">
                <a16:creationId xmlns:a16="http://schemas.microsoft.com/office/drawing/2014/main" id="{019AC382-36CD-55AC-2C6C-D2EE7B4ED58E}"/>
              </a:ext>
            </a:extLst>
          </p:cNvPr>
          <p:cNvPicPr>
            <a:picLocks noChangeAspect="1" noChangeArrowheads="1"/>
          </p:cNvPicPr>
          <p:nvPr/>
        </p:nvPicPr>
        <p:blipFill>
          <a:blip r:embed="rId2">
            <a:lum bright="70000" contrast="-70000"/>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934200" y="1600200"/>
            <a:ext cx="5257800" cy="5257800"/>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5DE31534-2448-EA07-BD9F-3DB79C176749}"/>
              </a:ext>
            </a:extLst>
          </p:cNvPr>
          <p:cNvSpPr>
            <a:spLocks noGrp="1"/>
          </p:cNvSpPr>
          <p:nvPr>
            <p:ph type="title"/>
          </p:nvPr>
        </p:nvSpPr>
        <p:spPr/>
        <p:txBody>
          <a:bodyPr/>
          <a:lstStyle/>
          <a:p>
            <a:pPr algn="ctr"/>
            <a:r>
              <a:rPr lang="en-US" dirty="0">
                <a:latin typeface="Cambria" panose="02040503050406030204" pitchFamily="18" charset="0"/>
                <a:ea typeface="Cambria" panose="02040503050406030204" pitchFamily="18" charset="0"/>
              </a:rPr>
              <a:t>Course Recap</a:t>
            </a:r>
            <a:endParaRPr lang="en-GB"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72902881-5519-1A7E-FE97-638211695B87}"/>
              </a:ext>
            </a:extLst>
          </p:cNvPr>
          <p:cNvSpPr>
            <a:spLocks noGrp="1"/>
          </p:cNvSpPr>
          <p:nvPr>
            <p:ph idx="1"/>
          </p:nvPr>
        </p:nvSpPr>
        <p:spPr/>
        <p:txBody>
          <a:bodyPr/>
          <a:lstStyle/>
          <a:p>
            <a:r>
              <a:rPr lang="en-US" dirty="0"/>
              <a:t>Over the course of five weeks, we have explored the following philosophical ideas:</a:t>
            </a:r>
          </a:p>
          <a:p>
            <a:pPr marL="0" indent="0">
              <a:buNone/>
            </a:pPr>
            <a:endParaRPr lang="en-US" dirty="0"/>
          </a:p>
          <a:p>
            <a:pPr>
              <a:buFont typeface="Wingdings" panose="05000000000000000000" pitchFamily="2" charset="2"/>
              <a:buChar char="Ø"/>
            </a:pPr>
            <a:r>
              <a:rPr lang="en-GB" dirty="0"/>
              <a:t>The </a:t>
            </a:r>
            <a:r>
              <a:rPr lang="en-GB" b="1" dirty="0"/>
              <a:t>mind-body problem </a:t>
            </a:r>
            <a:r>
              <a:rPr lang="en-GB" dirty="0"/>
              <a:t>and the nature of physical and mental states.</a:t>
            </a:r>
          </a:p>
          <a:p>
            <a:pPr>
              <a:buFont typeface="Wingdings" panose="05000000000000000000" pitchFamily="2" charset="2"/>
              <a:buChar char="Ø"/>
            </a:pPr>
            <a:r>
              <a:rPr lang="en-GB" dirty="0"/>
              <a:t>The </a:t>
            </a:r>
            <a:r>
              <a:rPr lang="en-GB" b="1" dirty="0"/>
              <a:t>ancient philosophers </a:t>
            </a:r>
            <a:r>
              <a:rPr lang="en-GB" dirty="0"/>
              <a:t>and rationalism and empiricism.</a:t>
            </a:r>
          </a:p>
          <a:p>
            <a:pPr>
              <a:buFont typeface="Wingdings" panose="05000000000000000000" pitchFamily="2" charset="2"/>
              <a:buChar char="Ø"/>
            </a:pPr>
            <a:r>
              <a:rPr lang="en-GB" b="1" dirty="0"/>
              <a:t>Free will and determinism </a:t>
            </a:r>
            <a:r>
              <a:rPr lang="en-GB" dirty="0"/>
              <a:t>and their moral implications.</a:t>
            </a:r>
          </a:p>
          <a:p>
            <a:pPr>
              <a:buFont typeface="Wingdings" panose="05000000000000000000" pitchFamily="2" charset="2"/>
              <a:buChar char="Ø"/>
            </a:pPr>
            <a:r>
              <a:rPr lang="en-GB" b="1" dirty="0"/>
              <a:t>Ethics</a:t>
            </a:r>
            <a:r>
              <a:rPr lang="en-GB" dirty="0"/>
              <a:t>, including utilitarianism and virtue ethics.</a:t>
            </a:r>
          </a:p>
          <a:p>
            <a:pPr>
              <a:buFont typeface="Wingdings" panose="05000000000000000000" pitchFamily="2" charset="2"/>
              <a:buChar char="Ø"/>
            </a:pPr>
            <a:r>
              <a:rPr lang="en-GB" dirty="0"/>
              <a:t>Classic examples of </a:t>
            </a:r>
            <a:r>
              <a:rPr lang="en-GB" b="1" dirty="0"/>
              <a:t>thought experiments.</a:t>
            </a:r>
          </a:p>
        </p:txBody>
      </p:sp>
    </p:spTree>
    <p:extLst>
      <p:ext uri="{BB962C8B-B14F-4D97-AF65-F5344CB8AC3E}">
        <p14:creationId xmlns:p14="http://schemas.microsoft.com/office/powerpoint/2010/main" val="1558429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Phi Greek Letter Icon Stock Illustration - Download Image Now - Greece,  Alphabet, Symbol - iStock">
            <a:extLst>
              <a:ext uri="{FF2B5EF4-FFF2-40B4-BE49-F238E27FC236}">
                <a16:creationId xmlns:a16="http://schemas.microsoft.com/office/drawing/2014/main" id="{40A1F83A-D0AB-1F05-423B-79C21D398BED}"/>
              </a:ext>
            </a:extLst>
          </p:cNvPr>
          <p:cNvPicPr>
            <a:picLocks noChangeAspect="1" noChangeArrowheads="1"/>
          </p:cNvPicPr>
          <p:nvPr/>
        </p:nvPicPr>
        <p:blipFill>
          <a:blip r:embed="rId2">
            <a:lum bright="70000" contrast="-70000"/>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934200" y="1600200"/>
            <a:ext cx="5257800" cy="5257800"/>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EBDCAEC1-FF66-CFFC-8CAE-CE5B0070AAB2}"/>
              </a:ext>
            </a:extLst>
          </p:cNvPr>
          <p:cNvSpPr>
            <a:spLocks noGrp="1"/>
          </p:cNvSpPr>
          <p:nvPr>
            <p:ph type="title"/>
          </p:nvPr>
        </p:nvSpPr>
        <p:spPr/>
        <p:txBody>
          <a:bodyPr/>
          <a:lstStyle/>
          <a:p>
            <a:pPr algn="ctr"/>
            <a:r>
              <a:rPr lang="en-US" dirty="0">
                <a:latin typeface="Cambria" panose="02040503050406030204" pitchFamily="18" charset="0"/>
                <a:ea typeface="Cambria" panose="02040503050406030204" pitchFamily="18" charset="0"/>
              </a:rPr>
              <a:t>Reflections</a:t>
            </a:r>
            <a:endParaRPr lang="en-GB"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C4229ECB-758C-1E05-7270-906B17CD2057}"/>
              </a:ext>
            </a:extLst>
          </p:cNvPr>
          <p:cNvSpPr>
            <a:spLocks noGrp="1"/>
          </p:cNvSpPr>
          <p:nvPr>
            <p:ph idx="1"/>
          </p:nvPr>
        </p:nvSpPr>
        <p:spPr/>
        <p:txBody>
          <a:bodyPr/>
          <a:lstStyle/>
          <a:p>
            <a:r>
              <a:rPr lang="en-US" dirty="0"/>
              <a:t>Thinking across the whole course, which ideas have resonated most with you?</a:t>
            </a:r>
          </a:p>
          <a:p>
            <a:endParaRPr lang="en-US" dirty="0"/>
          </a:p>
          <a:p>
            <a:r>
              <a:rPr lang="en-US" dirty="0"/>
              <a:t>Are there any areas of philosophy that you would like to learn more about?</a:t>
            </a:r>
          </a:p>
          <a:p>
            <a:endParaRPr lang="en-US" dirty="0"/>
          </a:p>
          <a:p>
            <a:r>
              <a:rPr lang="en-US" dirty="0"/>
              <a:t>How might you use philosophy in your daily life?</a:t>
            </a:r>
          </a:p>
          <a:p>
            <a:endParaRPr lang="en-US" dirty="0"/>
          </a:p>
          <a:p>
            <a:endParaRPr lang="en-GB" dirty="0"/>
          </a:p>
        </p:txBody>
      </p:sp>
    </p:spTree>
    <p:extLst>
      <p:ext uri="{BB962C8B-B14F-4D97-AF65-F5344CB8AC3E}">
        <p14:creationId xmlns:p14="http://schemas.microsoft.com/office/powerpoint/2010/main" val="1792481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hi Greek Letter Icon Stock Illustration - Download Image Now - Greece,  Alphabet, Symbol - iStock">
            <a:extLst>
              <a:ext uri="{FF2B5EF4-FFF2-40B4-BE49-F238E27FC236}">
                <a16:creationId xmlns:a16="http://schemas.microsoft.com/office/drawing/2014/main" id="{A91AB15D-766C-5A42-6DDE-DD0EC4811BF4}"/>
              </a:ext>
            </a:extLst>
          </p:cNvPr>
          <p:cNvPicPr>
            <a:picLocks noChangeAspect="1" noChangeArrowheads="1"/>
          </p:cNvPicPr>
          <p:nvPr/>
        </p:nvPicPr>
        <p:blipFill>
          <a:blip r:embed="rId2">
            <a:lum bright="70000" contrast="-70000"/>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934200" y="1600200"/>
            <a:ext cx="5257800" cy="5257800"/>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8EA6A99D-EC21-D728-387B-28C7E33B1493}"/>
              </a:ext>
            </a:extLst>
          </p:cNvPr>
          <p:cNvSpPr>
            <a:spLocks noGrp="1"/>
          </p:cNvSpPr>
          <p:nvPr>
            <p:ph type="title"/>
          </p:nvPr>
        </p:nvSpPr>
        <p:spPr/>
        <p:txBody>
          <a:bodyPr/>
          <a:lstStyle/>
          <a:p>
            <a:pPr algn="ctr"/>
            <a:r>
              <a:rPr lang="en-US" dirty="0">
                <a:latin typeface="Cambria" panose="02040503050406030204" pitchFamily="18" charset="0"/>
                <a:ea typeface="Cambria" panose="02040503050406030204" pitchFamily="18" charset="0"/>
              </a:rPr>
              <a:t>And Finally…</a:t>
            </a:r>
            <a:endParaRPr lang="en-GB" dirty="0">
              <a:latin typeface="Cambria" panose="02040503050406030204" pitchFamily="18" charset="0"/>
              <a:ea typeface="Cambria" panose="02040503050406030204" pitchFamily="18" charset="0"/>
            </a:endParaRPr>
          </a:p>
        </p:txBody>
      </p:sp>
      <p:pic>
        <p:nvPicPr>
          <p:cNvPr id="4" name="Content Placeholder 3">
            <a:extLst>
              <a:ext uri="{FF2B5EF4-FFF2-40B4-BE49-F238E27FC236}">
                <a16:creationId xmlns:a16="http://schemas.microsoft.com/office/drawing/2014/main" id="{2BD4FBE8-5679-968D-B7A8-EF1E5BA0862D}"/>
              </a:ext>
            </a:extLst>
          </p:cNvPr>
          <p:cNvPicPr>
            <a:picLocks noGrp="1" noChangeAspect="1"/>
          </p:cNvPicPr>
          <p:nvPr>
            <p:ph idx="1"/>
          </p:nvPr>
        </p:nvPicPr>
        <p:blipFill>
          <a:blip r:embed="rId4"/>
          <a:stretch>
            <a:fillRect/>
          </a:stretch>
        </p:blipFill>
        <p:spPr>
          <a:xfrm>
            <a:off x="707091" y="1531518"/>
            <a:ext cx="6743955" cy="2697582"/>
          </a:xfrm>
          <a:prstGeom prst="rect">
            <a:avLst/>
          </a:prstGeom>
        </p:spPr>
      </p:pic>
    </p:spTree>
    <p:extLst>
      <p:ext uri="{BB962C8B-B14F-4D97-AF65-F5344CB8AC3E}">
        <p14:creationId xmlns:p14="http://schemas.microsoft.com/office/powerpoint/2010/main" val="1788947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Phi Greek Letter Icon Stock Illustration - Download Image Now - Greece,  Alphabet, Symbol - iStock">
            <a:extLst>
              <a:ext uri="{FF2B5EF4-FFF2-40B4-BE49-F238E27FC236}">
                <a16:creationId xmlns:a16="http://schemas.microsoft.com/office/drawing/2014/main" id="{2D6F3A8C-8485-F630-B2DB-D0976BA78553}"/>
              </a:ext>
            </a:extLst>
          </p:cNvPr>
          <p:cNvPicPr>
            <a:picLocks noChangeAspect="1" noChangeArrowheads="1"/>
          </p:cNvPicPr>
          <p:nvPr/>
        </p:nvPicPr>
        <p:blipFill>
          <a:blip r:embed="rId2">
            <a:lum bright="70000" contrast="-70000"/>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934200" y="1600200"/>
            <a:ext cx="5257800" cy="5257800"/>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31BC9425-8217-A34E-B681-8211A64F7688}"/>
              </a:ext>
            </a:extLst>
          </p:cNvPr>
          <p:cNvSpPr>
            <a:spLocks noGrp="1"/>
          </p:cNvSpPr>
          <p:nvPr>
            <p:ph type="title"/>
          </p:nvPr>
        </p:nvSpPr>
        <p:spPr/>
        <p:txBody>
          <a:bodyPr/>
          <a:lstStyle/>
          <a:p>
            <a:pPr algn="ctr"/>
            <a:r>
              <a:rPr lang="en-US" sz="4400" dirty="0">
                <a:latin typeface="Cambria" panose="02040503050406030204" pitchFamily="18" charset="0"/>
                <a:ea typeface="Cambria" panose="02040503050406030204" pitchFamily="18" charset="0"/>
              </a:rPr>
              <a:t>Thought Experiments</a:t>
            </a:r>
            <a:endParaRPr lang="en-GB"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4D11D028-3FD9-F10A-39ED-A034458DE378}"/>
              </a:ext>
            </a:extLst>
          </p:cNvPr>
          <p:cNvSpPr>
            <a:spLocks noGrp="1"/>
          </p:cNvSpPr>
          <p:nvPr>
            <p:ph idx="1"/>
          </p:nvPr>
        </p:nvSpPr>
        <p:spPr/>
        <p:txBody>
          <a:bodyPr/>
          <a:lstStyle/>
          <a:p>
            <a:r>
              <a:rPr lang="en-US" dirty="0"/>
              <a:t>Thought experiments are used to </a:t>
            </a:r>
            <a:r>
              <a:rPr lang="en-US" b="1" dirty="0"/>
              <a:t>test intuitions</a:t>
            </a:r>
            <a:r>
              <a:rPr lang="en-US" dirty="0"/>
              <a:t> about ideas. This helps test the </a:t>
            </a:r>
            <a:r>
              <a:rPr lang="en-US" b="1" dirty="0"/>
              <a:t>strength of arguments</a:t>
            </a:r>
            <a:r>
              <a:rPr lang="en-US" dirty="0"/>
              <a:t>.</a:t>
            </a:r>
          </a:p>
          <a:p>
            <a:r>
              <a:rPr lang="en-US" dirty="0"/>
              <a:t>They involve thinking through </a:t>
            </a:r>
            <a:r>
              <a:rPr lang="en-US" b="1" dirty="0"/>
              <a:t>hypothetical or theoretical situations </a:t>
            </a:r>
            <a:r>
              <a:rPr lang="en-US" dirty="0"/>
              <a:t>that may not be practically realistic but illustrate important philosophical concepts.</a:t>
            </a:r>
          </a:p>
          <a:p>
            <a:r>
              <a:rPr lang="en-US" dirty="0"/>
              <a:t>This course has already mentioned several famous thought experiments, such as the trolley problem and Mary from the black and white room…</a:t>
            </a:r>
          </a:p>
          <a:p>
            <a:r>
              <a:rPr lang="en-US" dirty="0"/>
              <a:t>…but they’re fun! This session will give us a chance to tackle some other classic examples.</a:t>
            </a:r>
            <a:endParaRPr lang="en-GB" dirty="0"/>
          </a:p>
        </p:txBody>
      </p:sp>
    </p:spTree>
    <p:extLst>
      <p:ext uri="{BB962C8B-B14F-4D97-AF65-F5344CB8AC3E}">
        <p14:creationId xmlns:p14="http://schemas.microsoft.com/office/powerpoint/2010/main" val="1140011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Phi Greek Letter Icon Stock Illustration - Download Image Now - Greece,  Alphabet, Symbol - iStock">
            <a:extLst>
              <a:ext uri="{FF2B5EF4-FFF2-40B4-BE49-F238E27FC236}">
                <a16:creationId xmlns:a16="http://schemas.microsoft.com/office/drawing/2014/main" id="{17B76538-D80A-D6C2-A4DA-99DE24B15AE9}"/>
              </a:ext>
            </a:extLst>
          </p:cNvPr>
          <p:cNvPicPr>
            <a:picLocks noChangeAspect="1" noChangeArrowheads="1"/>
          </p:cNvPicPr>
          <p:nvPr/>
        </p:nvPicPr>
        <p:blipFill>
          <a:blip r:embed="rId2">
            <a:lum bright="70000" contrast="-70000"/>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934200" y="1600200"/>
            <a:ext cx="5257800" cy="5257800"/>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55045261-9FAD-776C-6158-CE697A929B45}"/>
              </a:ext>
            </a:extLst>
          </p:cNvPr>
          <p:cNvSpPr>
            <a:spLocks noGrp="1"/>
          </p:cNvSpPr>
          <p:nvPr>
            <p:ph type="title"/>
          </p:nvPr>
        </p:nvSpPr>
        <p:spPr/>
        <p:txBody>
          <a:bodyPr/>
          <a:lstStyle/>
          <a:p>
            <a:pPr algn="ctr"/>
            <a:r>
              <a:rPr lang="en-US" sz="4400" dirty="0">
                <a:latin typeface="Cambria" panose="02040503050406030204" pitchFamily="18" charset="0"/>
                <a:ea typeface="Cambria" panose="02040503050406030204" pitchFamily="18" charset="0"/>
              </a:rPr>
              <a:t>The Ship of Theseus</a:t>
            </a:r>
            <a:endParaRPr lang="en-GB"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7EF848C7-705C-7885-F309-A2AB5EEA6840}"/>
              </a:ext>
            </a:extLst>
          </p:cNvPr>
          <p:cNvSpPr>
            <a:spLocks noGrp="1"/>
          </p:cNvSpPr>
          <p:nvPr>
            <p:ph idx="1"/>
          </p:nvPr>
        </p:nvSpPr>
        <p:spPr/>
        <p:txBody>
          <a:bodyPr/>
          <a:lstStyle/>
          <a:p>
            <a:r>
              <a:rPr lang="en-US" b="0" dirty="0">
                <a:solidFill>
                  <a:srgbClr val="1A202C"/>
                </a:solidFill>
                <a:effectLst/>
                <a:latin typeface="Amiri"/>
              </a:rPr>
              <a:t>“The ship wherein Theseus and the youth of Athens returned from Crete had thirty oars, and was preserved by the Athenians down even to the time of Demetrius </a:t>
            </a:r>
            <a:r>
              <a:rPr lang="en-US" b="0" dirty="0" err="1">
                <a:solidFill>
                  <a:srgbClr val="1A202C"/>
                </a:solidFill>
                <a:effectLst/>
                <a:latin typeface="Amiri"/>
              </a:rPr>
              <a:t>Phalereus</a:t>
            </a:r>
            <a:r>
              <a:rPr lang="en-US" b="0" dirty="0">
                <a:solidFill>
                  <a:srgbClr val="1A202C"/>
                </a:solidFill>
                <a:effectLst/>
                <a:latin typeface="Amiri"/>
              </a:rPr>
              <a:t>, for </a:t>
            </a:r>
            <a:r>
              <a:rPr lang="en-US" b="1" dirty="0">
                <a:solidFill>
                  <a:srgbClr val="1A202C"/>
                </a:solidFill>
                <a:effectLst/>
                <a:latin typeface="Amiri"/>
              </a:rPr>
              <a:t>they took away the old planks as they decayed, putting in new and stronger timber in their places</a:t>
            </a:r>
            <a:r>
              <a:rPr lang="en-US" b="0" dirty="0">
                <a:solidFill>
                  <a:srgbClr val="1A202C"/>
                </a:solidFill>
                <a:effectLst/>
                <a:latin typeface="Amiri"/>
              </a:rPr>
              <a:t>, insomuch that this ship became a standing example among the philosophers, for the logical question of things that grow; one side holding that </a:t>
            </a:r>
            <a:r>
              <a:rPr lang="en-US" b="1" dirty="0">
                <a:solidFill>
                  <a:srgbClr val="1A202C"/>
                </a:solidFill>
                <a:effectLst/>
                <a:latin typeface="Amiri"/>
              </a:rPr>
              <a:t>the ship remained the same, and the other contending that it was not the same</a:t>
            </a:r>
            <a:r>
              <a:rPr lang="en-US" b="0" dirty="0">
                <a:solidFill>
                  <a:srgbClr val="1A202C"/>
                </a:solidFill>
                <a:effectLst/>
                <a:latin typeface="Amiri"/>
              </a:rPr>
              <a:t>.”</a:t>
            </a:r>
          </a:p>
          <a:p>
            <a:pPr marL="0" indent="0">
              <a:buNone/>
            </a:pPr>
            <a:br>
              <a:rPr lang="en-US" b="0" dirty="0">
                <a:solidFill>
                  <a:srgbClr val="1A202C"/>
                </a:solidFill>
                <a:effectLst/>
                <a:latin typeface="Amiri"/>
              </a:rPr>
            </a:br>
            <a:r>
              <a:rPr lang="en-US" b="0" dirty="0">
                <a:solidFill>
                  <a:srgbClr val="1A202C"/>
                </a:solidFill>
                <a:effectLst/>
                <a:latin typeface="Amiri"/>
              </a:rPr>
              <a:t>(Plutarch, 1st — 2nd century CE)</a:t>
            </a:r>
          </a:p>
          <a:p>
            <a:endParaRPr lang="en-GB" dirty="0"/>
          </a:p>
        </p:txBody>
      </p:sp>
    </p:spTree>
    <p:extLst>
      <p:ext uri="{BB962C8B-B14F-4D97-AF65-F5344CB8AC3E}">
        <p14:creationId xmlns:p14="http://schemas.microsoft.com/office/powerpoint/2010/main" val="692380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Phi Greek Letter Icon Stock Illustration - Download Image Now - Greece,  Alphabet, Symbol - iStock">
            <a:extLst>
              <a:ext uri="{FF2B5EF4-FFF2-40B4-BE49-F238E27FC236}">
                <a16:creationId xmlns:a16="http://schemas.microsoft.com/office/drawing/2014/main" id="{077149B3-830B-8085-D753-0C0F0C76C4AA}"/>
              </a:ext>
            </a:extLst>
          </p:cNvPr>
          <p:cNvPicPr>
            <a:picLocks noChangeAspect="1" noChangeArrowheads="1"/>
          </p:cNvPicPr>
          <p:nvPr/>
        </p:nvPicPr>
        <p:blipFill>
          <a:blip r:embed="rId2">
            <a:lum bright="70000" contrast="-70000"/>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934200" y="1600200"/>
            <a:ext cx="5257800" cy="5257800"/>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5B1F8015-19F9-9ABB-1E6C-C88B42334764}"/>
              </a:ext>
            </a:extLst>
          </p:cNvPr>
          <p:cNvSpPr>
            <a:spLocks noGrp="1"/>
          </p:cNvSpPr>
          <p:nvPr>
            <p:ph type="title"/>
          </p:nvPr>
        </p:nvSpPr>
        <p:spPr/>
        <p:txBody>
          <a:bodyPr/>
          <a:lstStyle/>
          <a:p>
            <a:pPr algn="ctr"/>
            <a:r>
              <a:rPr lang="en-US" sz="4400" dirty="0">
                <a:latin typeface="Cambria" panose="02040503050406030204" pitchFamily="18" charset="0"/>
                <a:ea typeface="Cambria" panose="02040503050406030204" pitchFamily="18" charset="0"/>
              </a:rPr>
              <a:t>The Ship of Theseus</a:t>
            </a:r>
            <a:endParaRPr lang="en-GB"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FCE01452-6535-E9AF-B2D0-2D60D571C0E5}"/>
              </a:ext>
            </a:extLst>
          </p:cNvPr>
          <p:cNvSpPr>
            <a:spLocks noGrp="1"/>
          </p:cNvSpPr>
          <p:nvPr>
            <p:ph idx="1"/>
          </p:nvPr>
        </p:nvSpPr>
        <p:spPr/>
        <p:txBody>
          <a:bodyPr/>
          <a:lstStyle/>
          <a:p>
            <a:r>
              <a:rPr lang="en-US" b="0" i="0" dirty="0">
                <a:solidFill>
                  <a:srgbClr val="1A202C"/>
                </a:solidFill>
                <a:effectLst/>
                <a:latin typeface="Amiri"/>
              </a:rPr>
              <a:t>The paradox is that if the Athenians replaced each plank of the ship with a new piece of wood every time it began to rot, there would eventually come a time when all planks were replaced, and </a:t>
            </a:r>
            <a:r>
              <a:rPr lang="en-US" b="1" i="0" dirty="0">
                <a:solidFill>
                  <a:srgbClr val="1A202C"/>
                </a:solidFill>
                <a:effectLst/>
                <a:latin typeface="Amiri"/>
              </a:rPr>
              <a:t>no plank would be from the original ship.</a:t>
            </a:r>
          </a:p>
          <a:p>
            <a:endParaRPr lang="en-GB" dirty="0"/>
          </a:p>
        </p:txBody>
      </p:sp>
    </p:spTree>
    <p:extLst>
      <p:ext uri="{BB962C8B-B14F-4D97-AF65-F5344CB8AC3E}">
        <p14:creationId xmlns:p14="http://schemas.microsoft.com/office/powerpoint/2010/main" val="4218247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Phi Greek Letter Icon Stock Illustration - Download Image Now - Greece,  Alphabet, Symbol - iStock">
            <a:extLst>
              <a:ext uri="{FF2B5EF4-FFF2-40B4-BE49-F238E27FC236}">
                <a16:creationId xmlns:a16="http://schemas.microsoft.com/office/drawing/2014/main" id="{E293D38A-589E-5946-723D-3F2085A4702D}"/>
              </a:ext>
            </a:extLst>
          </p:cNvPr>
          <p:cNvPicPr>
            <a:picLocks noChangeAspect="1" noChangeArrowheads="1"/>
          </p:cNvPicPr>
          <p:nvPr/>
        </p:nvPicPr>
        <p:blipFill>
          <a:blip r:embed="rId2">
            <a:lum bright="70000" contrast="-70000"/>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934200" y="1600200"/>
            <a:ext cx="5257800" cy="5257800"/>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E63E7B3C-56F4-4A90-D796-C5CDCDA15C43}"/>
              </a:ext>
            </a:extLst>
          </p:cNvPr>
          <p:cNvSpPr>
            <a:spLocks noGrp="1"/>
          </p:cNvSpPr>
          <p:nvPr>
            <p:ph type="title"/>
          </p:nvPr>
        </p:nvSpPr>
        <p:spPr/>
        <p:txBody>
          <a:bodyPr>
            <a:normAutofit/>
          </a:bodyPr>
          <a:lstStyle/>
          <a:p>
            <a:pPr algn="ctr"/>
            <a:r>
              <a:rPr lang="en-US" sz="4400" dirty="0">
                <a:latin typeface="Cambria" panose="02040503050406030204" pitchFamily="18" charset="0"/>
                <a:ea typeface="Cambria" panose="02040503050406030204" pitchFamily="18" charset="0"/>
              </a:rPr>
              <a:t>The Ship of Theseus: Discussion</a:t>
            </a:r>
            <a:br>
              <a:rPr lang="en-US" dirty="0">
                <a:solidFill>
                  <a:srgbClr val="1A202C"/>
                </a:solidFill>
                <a:latin typeface="Cambria" panose="02040503050406030204" pitchFamily="18" charset="0"/>
                <a:ea typeface="Cambria" panose="02040503050406030204" pitchFamily="18" charset="0"/>
              </a:rPr>
            </a:br>
            <a:endParaRPr lang="en-GB"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59886A9D-544C-6286-B274-789BABABDA25}"/>
              </a:ext>
            </a:extLst>
          </p:cNvPr>
          <p:cNvSpPr>
            <a:spLocks noGrp="1"/>
          </p:cNvSpPr>
          <p:nvPr>
            <p:ph idx="1"/>
          </p:nvPr>
        </p:nvSpPr>
        <p:spPr/>
        <p:txBody>
          <a:bodyPr/>
          <a:lstStyle/>
          <a:p>
            <a:r>
              <a:rPr lang="en-US" b="0" i="0" dirty="0">
                <a:solidFill>
                  <a:srgbClr val="1A202C"/>
                </a:solidFill>
                <a:effectLst/>
                <a:latin typeface="Amiri"/>
              </a:rPr>
              <a:t>Does this mean that the Athenians still have the same ship as Theseus?</a:t>
            </a:r>
          </a:p>
          <a:p>
            <a:r>
              <a:rPr lang="en-US" dirty="0">
                <a:solidFill>
                  <a:srgbClr val="1A202C"/>
                </a:solidFill>
                <a:latin typeface="Amiri"/>
              </a:rPr>
              <a:t>What is it that contributes to something being the same over time?</a:t>
            </a:r>
          </a:p>
          <a:p>
            <a:r>
              <a:rPr lang="en-US" dirty="0">
                <a:solidFill>
                  <a:srgbClr val="1A202C"/>
                </a:solidFill>
                <a:latin typeface="Amiri"/>
              </a:rPr>
              <a:t>Is there any point at which an object would </a:t>
            </a:r>
            <a:r>
              <a:rPr lang="en-US" i="1" dirty="0">
                <a:solidFill>
                  <a:srgbClr val="1A202C"/>
                </a:solidFill>
                <a:latin typeface="Amiri"/>
              </a:rPr>
              <a:t>have</a:t>
            </a:r>
            <a:r>
              <a:rPr lang="en-US" dirty="0">
                <a:solidFill>
                  <a:srgbClr val="1A202C"/>
                </a:solidFill>
                <a:latin typeface="Amiri"/>
              </a:rPr>
              <a:t> to be considered as being different from the original? What factors would make it so?</a:t>
            </a:r>
          </a:p>
          <a:p>
            <a:r>
              <a:rPr lang="en-US" dirty="0">
                <a:solidFill>
                  <a:srgbClr val="1A202C"/>
                </a:solidFill>
                <a:latin typeface="Amiri"/>
              </a:rPr>
              <a:t>Think about ourselves as beings who age and whose cells regularly regenerate throughout the lifespan. Are we the same people now as we were in childhood?</a:t>
            </a:r>
          </a:p>
          <a:p>
            <a:r>
              <a:rPr lang="en-US" dirty="0">
                <a:solidFill>
                  <a:srgbClr val="1A202C"/>
                </a:solidFill>
                <a:latin typeface="Amiri"/>
              </a:rPr>
              <a:t>Is there any difference in thinking about human identity over time?</a:t>
            </a:r>
            <a:endParaRPr lang="en-GB" dirty="0"/>
          </a:p>
        </p:txBody>
      </p:sp>
    </p:spTree>
    <p:extLst>
      <p:ext uri="{BB962C8B-B14F-4D97-AF65-F5344CB8AC3E}">
        <p14:creationId xmlns:p14="http://schemas.microsoft.com/office/powerpoint/2010/main" val="4225227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Phi Greek Letter Icon Stock Illustration - Download Image Now - Greece,  Alphabet, Symbol - iStock">
            <a:extLst>
              <a:ext uri="{FF2B5EF4-FFF2-40B4-BE49-F238E27FC236}">
                <a16:creationId xmlns:a16="http://schemas.microsoft.com/office/drawing/2014/main" id="{0EF0E74A-29F4-5090-2161-8BBA1DD98448}"/>
              </a:ext>
            </a:extLst>
          </p:cNvPr>
          <p:cNvPicPr>
            <a:picLocks noChangeAspect="1" noChangeArrowheads="1"/>
          </p:cNvPicPr>
          <p:nvPr/>
        </p:nvPicPr>
        <p:blipFill>
          <a:blip r:embed="rId2">
            <a:lum bright="70000" contrast="-70000"/>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934200" y="1600200"/>
            <a:ext cx="5257800" cy="5257800"/>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B4E47DBE-D83A-5B29-13E3-512870D79CC3}"/>
              </a:ext>
            </a:extLst>
          </p:cNvPr>
          <p:cNvSpPr>
            <a:spLocks noGrp="1"/>
          </p:cNvSpPr>
          <p:nvPr>
            <p:ph type="title"/>
          </p:nvPr>
        </p:nvSpPr>
        <p:spPr/>
        <p:txBody>
          <a:bodyPr/>
          <a:lstStyle/>
          <a:p>
            <a:pPr algn="ctr"/>
            <a:r>
              <a:rPr lang="en-US" sz="4400" dirty="0">
                <a:latin typeface="Cambria" panose="02040503050406030204" pitchFamily="18" charset="0"/>
                <a:ea typeface="Cambria" panose="02040503050406030204" pitchFamily="18" charset="0"/>
              </a:rPr>
              <a:t>The Gettier Problem</a:t>
            </a:r>
            <a:endParaRPr lang="en-GB"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DEE817E2-F81A-6C97-8CFA-22C007B2C251}"/>
              </a:ext>
            </a:extLst>
          </p:cNvPr>
          <p:cNvSpPr>
            <a:spLocks noGrp="1"/>
          </p:cNvSpPr>
          <p:nvPr>
            <p:ph idx="1"/>
          </p:nvPr>
        </p:nvSpPr>
        <p:spPr/>
        <p:txBody>
          <a:bodyPr/>
          <a:lstStyle/>
          <a:p>
            <a:r>
              <a:rPr lang="en-US" dirty="0"/>
              <a:t>In philosophy, knowledge has often been characterised as being </a:t>
            </a:r>
            <a:r>
              <a:rPr lang="en-US" b="1" dirty="0"/>
              <a:t>justified true belief</a:t>
            </a:r>
            <a:r>
              <a:rPr lang="en-US" dirty="0"/>
              <a:t>.</a:t>
            </a:r>
          </a:p>
          <a:p>
            <a:r>
              <a:rPr lang="en-US" dirty="0"/>
              <a:t>This argues that if any given claim is </a:t>
            </a:r>
            <a:r>
              <a:rPr lang="en-US" b="1" dirty="0"/>
              <a:t>justified, true </a:t>
            </a:r>
            <a:r>
              <a:rPr lang="en-US" dirty="0"/>
              <a:t>and </a:t>
            </a:r>
            <a:r>
              <a:rPr lang="en-US" b="1" dirty="0"/>
              <a:t>believed in</a:t>
            </a:r>
            <a:r>
              <a:rPr lang="en-US" dirty="0"/>
              <a:t>, then we can say we have </a:t>
            </a:r>
            <a:r>
              <a:rPr lang="en-US" b="1" dirty="0"/>
              <a:t>knowledge</a:t>
            </a:r>
            <a:r>
              <a:rPr lang="en-US" dirty="0"/>
              <a:t> of that claim.</a:t>
            </a:r>
          </a:p>
          <a:p>
            <a:r>
              <a:rPr lang="en-US" dirty="0"/>
              <a:t>A number of thought experiments, known as Gettier-cases, challenge this idea.</a:t>
            </a:r>
          </a:p>
        </p:txBody>
      </p:sp>
    </p:spTree>
    <p:extLst>
      <p:ext uri="{BB962C8B-B14F-4D97-AF65-F5344CB8AC3E}">
        <p14:creationId xmlns:p14="http://schemas.microsoft.com/office/powerpoint/2010/main" val="448089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Phi Greek Letter Icon Stock Illustration - Download Image Now - Greece,  Alphabet, Symbol - iStock">
            <a:extLst>
              <a:ext uri="{FF2B5EF4-FFF2-40B4-BE49-F238E27FC236}">
                <a16:creationId xmlns:a16="http://schemas.microsoft.com/office/drawing/2014/main" id="{67D0E3F8-1B40-76B6-ECA4-20CF811CF8A0}"/>
              </a:ext>
            </a:extLst>
          </p:cNvPr>
          <p:cNvPicPr>
            <a:picLocks noChangeAspect="1" noChangeArrowheads="1"/>
          </p:cNvPicPr>
          <p:nvPr/>
        </p:nvPicPr>
        <p:blipFill>
          <a:blip r:embed="rId2">
            <a:lum bright="70000" contrast="-70000"/>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934200" y="1600200"/>
            <a:ext cx="5257800" cy="5257800"/>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C42E646-A860-BE2B-491C-D16221679DCF}"/>
              </a:ext>
            </a:extLst>
          </p:cNvPr>
          <p:cNvSpPr>
            <a:spLocks noGrp="1"/>
          </p:cNvSpPr>
          <p:nvPr>
            <p:ph type="title"/>
          </p:nvPr>
        </p:nvSpPr>
        <p:spPr/>
        <p:txBody>
          <a:bodyPr/>
          <a:lstStyle/>
          <a:p>
            <a:pPr algn="ctr"/>
            <a:r>
              <a:rPr lang="en-US" sz="4400" dirty="0">
                <a:latin typeface="Cambria" panose="02040503050406030204" pitchFamily="18" charset="0"/>
                <a:ea typeface="Cambria" panose="02040503050406030204" pitchFamily="18" charset="0"/>
              </a:rPr>
              <a:t>The Gettier Problem</a:t>
            </a:r>
            <a:endParaRPr lang="en-GB"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3FE40A32-9BA7-24ED-0FCB-6CDF946EC43F}"/>
              </a:ext>
            </a:extLst>
          </p:cNvPr>
          <p:cNvSpPr>
            <a:spLocks noGrp="1"/>
          </p:cNvSpPr>
          <p:nvPr>
            <p:ph idx="1"/>
          </p:nvPr>
        </p:nvSpPr>
        <p:spPr>
          <a:xfrm>
            <a:off x="838200" y="1825624"/>
            <a:ext cx="10663518" cy="4494493"/>
          </a:xfrm>
        </p:spPr>
        <p:txBody>
          <a:bodyPr>
            <a:normAutofit fontScale="92500" lnSpcReduction="20000"/>
          </a:bodyPr>
          <a:lstStyle/>
          <a:p>
            <a:pPr>
              <a:buFont typeface="Wingdings" panose="05000000000000000000" pitchFamily="2" charset="2"/>
              <a:buChar char="Ø"/>
            </a:pPr>
            <a:r>
              <a:rPr lang="en-US" dirty="0"/>
              <a:t>Smith and Jones have applied for a job. Suppose that Smith has strong evidence to believe that Jones is the man who will get the job, and Jones has ten coins in his pocket.</a:t>
            </a:r>
          </a:p>
          <a:p>
            <a:pPr>
              <a:buFont typeface="Wingdings" panose="05000000000000000000" pitchFamily="2" charset="2"/>
              <a:buChar char="Ø"/>
            </a:pPr>
            <a:r>
              <a:rPr lang="en-US" dirty="0"/>
              <a:t>Smith's evidence for this might be that the manager assured him that Jones would, in the end, be selected and that he, Smith, had counted the coins in Jones's pocket ten minutes ago.</a:t>
            </a:r>
          </a:p>
          <a:p>
            <a:pPr>
              <a:buFont typeface="Wingdings" panose="05000000000000000000" pitchFamily="2" charset="2"/>
              <a:buChar char="Ø"/>
            </a:pPr>
            <a:r>
              <a:rPr lang="en-US" dirty="0"/>
              <a:t>In this case, Smith is clearly justified in believing that </a:t>
            </a:r>
            <a:r>
              <a:rPr lang="en-US" b="1" dirty="0"/>
              <a:t>the man who gets the job will have ten coins in his pocket.</a:t>
            </a:r>
            <a:endParaRPr lang="en-US" dirty="0"/>
          </a:p>
          <a:p>
            <a:pPr>
              <a:buFont typeface="Wingdings" panose="05000000000000000000" pitchFamily="2" charset="2"/>
              <a:buChar char="Ø"/>
            </a:pPr>
            <a:r>
              <a:rPr lang="en-US" dirty="0"/>
              <a:t>But imagine, further, that unknown to Smith, he himself, not Jones, will get the job. And, also, unknown to Smith, he himself also has ten coins in his pocket.</a:t>
            </a:r>
          </a:p>
          <a:p>
            <a:pPr>
              <a:buFont typeface="Wingdings" panose="05000000000000000000" pitchFamily="2" charset="2"/>
              <a:buChar char="Ø"/>
            </a:pPr>
            <a:r>
              <a:rPr lang="en-US" dirty="0"/>
              <a:t>The man who gets the job </a:t>
            </a:r>
            <a:r>
              <a:rPr lang="en-US" b="1" dirty="0"/>
              <a:t>does therefore have ten coins in his pocket</a:t>
            </a:r>
            <a:r>
              <a:rPr lang="en-US" dirty="0"/>
              <a:t>, making Smith’s </a:t>
            </a:r>
            <a:r>
              <a:rPr lang="en-US" b="1" dirty="0"/>
              <a:t>belief justified and true</a:t>
            </a:r>
            <a:r>
              <a:rPr lang="en-US" dirty="0"/>
              <a:t>. But if he expected Jones to be the man offered the job, does this example truly count as </a:t>
            </a:r>
            <a:r>
              <a:rPr lang="en-US" b="1" dirty="0"/>
              <a:t>knowledge</a:t>
            </a:r>
            <a:r>
              <a:rPr lang="en-US" dirty="0"/>
              <a:t>?</a:t>
            </a:r>
          </a:p>
          <a:p>
            <a:endParaRPr lang="en-GB" dirty="0"/>
          </a:p>
        </p:txBody>
      </p:sp>
    </p:spTree>
    <p:extLst>
      <p:ext uri="{BB962C8B-B14F-4D97-AF65-F5344CB8AC3E}">
        <p14:creationId xmlns:p14="http://schemas.microsoft.com/office/powerpoint/2010/main" val="4038311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9989A-3D8D-2FF7-FCF4-B5F8BF618650}"/>
              </a:ext>
            </a:extLst>
          </p:cNvPr>
          <p:cNvSpPr>
            <a:spLocks noGrp="1"/>
          </p:cNvSpPr>
          <p:nvPr>
            <p:ph type="title"/>
          </p:nvPr>
        </p:nvSpPr>
        <p:spPr/>
        <p:txBody>
          <a:bodyPr/>
          <a:lstStyle/>
          <a:p>
            <a:pPr algn="ctr"/>
            <a:r>
              <a:rPr lang="en-US" sz="4400" dirty="0">
                <a:latin typeface="Cambria" panose="02040503050406030204" pitchFamily="18" charset="0"/>
                <a:ea typeface="Cambria" panose="02040503050406030204" pitchFamily="18" charset="0"/>
              </a:rPr>
              <a:t>Comfort Break</a:t>
            </a:r>
            <a:endParaRPr lang="en-GB" dirty="0">
              <a:latin typeface="Cambria" panose="02040503050406030204" pitchFamily="18" charset="0"/>
              <a:ea typeface="Cambria" panose="02040503050406030204" pitchFamily="18" charset="0"/>
            </a:endParaRPr>
          </a:p>
        </p:txBody>
      </p:sp>
      <p:pic>
        <p:nvPicPr>
          <p:cNvPr id="4" name="Picture 2" descr="Coffee Cups Clipart Vector, Beautiful Coffee Cup Illustration, Coffee Mug  Clipart, Beautiful Coffee Cup, Black Coffee Beans PNG Image For Free  Download | Coffee cup drawing, Coffee cup art, Coffee stickers">
            <a:extLst>
              <a:ext uri="{FF2B5EF4-FFF2-40B4-BE49-F238E27FC236}">
                <a16:creationId xmlns:a16="http://schemas.microsoft.com/office/drawing/2014/main" id="{E7E0544C-437E-3F31-A35D-395F3D6874D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51625" y="1690688"/>
            <a:ext cx="4351338" cy="43513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Phi Greek Letter Icon Stock Illustration - Download Image Now - Greece,  Alphabet, Symbol - iStock">
            <a:extLst>
              <a:ext uri="{FF2B5EF4-FFF2-40B4-BE49-F238E27FC236}">
                <a16:creationId xmlns:a16="http://schemas.microsoft.com/office/drawing/2014/main" id="{3662F26F-05AD-0338-0A52-4D4C9ABEBC1A}"/>
              </a:ext>
            </a:extLst>
          </p:cNvPr>
          <p:cNvPicPr>
            <a:picLocks noChangeAspect="1" noChangeArrowheads="1"/>
          </p:cNvPicPr>
          <p:nvPr/>
        </p:nvPicPr>
        <p:blipFill>
          <a:blip r:embed="rId3">
            <a:lum bright="70000" contrast="-70000"/>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934200" y="1600200"/>
            <a:ext cx="5257800" cy="5257800"/>
          </a:xfrm>
          <a:prstGeom prst="rect">
            <a:avLst/>
          </a:prstGeom>
          <a:noFill/>
          <a:ln>
            <a:noFill/>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4895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Phi Greek Letter Icon Stock Illustration - Download Image Now - Greece,  Alphabet, Symbol - iStock">
            <a:extLst>
              <a:ext uri="{FF2B5EF4-FFF2-40B4-BE49-F238E27FC236}">
                <a16:creationId xmlns:a16="http://schemas.microsoft.com/office/drawing/2014/main" id="{4AB07E0E-6517-2BFD-3D1F-F48E823CCE62}"/>
              </a:ext>
            </a:extLst>
          </p:cNvPr>
          <p:cNvPicPr>
            <a:picLocks noChangeAspect="1" noChangeArrowheads="1"/>
          </p:cNvPicPr>
          <p:nvPr/>
        </p:nvPicPr>
        <p:blipFill>
          <a:blip r:embed="rId2">
            <a:lum bright="70000" contrast="-70000"/>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934200" y="1600200"/>
            <a:ext cx="5257800" cy="5257800"/>
          </a:xfrm>
          <a:prstGeom prst="rect">
            <a:avLst/>
          </a:prstGeom>
          <a:noFill/>
          <a:ln>
            <a:noFill/>
          </a:ln>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DA27DE4-EB38-41FD-A40D-9E75A536AE35}"/>
              </a:ext>
            </a:extLst>
          </p:cNvPr>
          <p:cNvSpPr>
            <a:spLocks noGrp="1"/>
          </p:cNvSpPr>
          <p:nvPr>
            <p:ph type="title"/>
          </p:nvPr>
        </p:nvSpPr>
        <p:spPr/>
        <p:txBody>
          <a:bodyPr/>
          <a:lstStyle/>
          <a:p>
            <a:pPr algn="ctr"/>
            <a:r>
              <a:rPr lang="en-US" sz="4400" dirty="0">
                <a:latin typeface="Cambria" panose="02040503050406030204" pitchFamily="18" charset="0"/>
                <a:ea typeface="Cambria" panose="02040503050406030204" pitchFamily="18" charset="0"/>
              </a:rPr>
              <a:t>Zeno’s Paradoxes</a:t>
            </a:r>
            <a:endParaRPr lang="en-GB" dirty="0">
              <a:latin typeface="Cambria" panose="02040503050406030204" pitchFamily="18" charset="0"/>
              <a:ea typeface="Cambria" panose="02040503050406030204" pitchFamily="18" charset="0"/>
            </a:endParaRPr>
          </a:p>
        </p:txBody>
      </p:sp>
      <p:sp>
        <p:nvSpPr>
          <p:cNvPr id="3" name="Content Placeholder 2">
            <a:extLst>
              <a:ext uri="{FF2B5EF4-FFF2-40B4-BE49-F238E27FC236}">
                <a16:creationId xmlns:a16="http://schemas.microsoft.com/office/drawing/2014/main" id="{FBD688EE-D7BF-4327-8FFC-1EB4D6A2142D}"/>
              </a:ext>
            </a:extLst>
          </p:cNvPr>
          <p:cNvSpPr>
            <a:spLocks noGrp="1"/>
          </p:cNvSpPr>
          <p:nvPr>
            <p:ph idx="1"/>
          </p:nvPr>
        </p:nvSpPr>
        <p:spPr/>
        <p:txBody>
          <a:bodyPr/>
          <a:lstStyle/>
          <a:p>
            <a:r>
              <a:rPr lang="en-US" dirty="0"/>
              <a:t>Zeno’s paradoxes are philosophical problems thought to have been devised by the ancient Greek philosopher Zeno of Elea (c. 490-430 BC).</a:t>
            </a:r>
          </a:p>
          <a:p>
            <a:r>
              <a:rPr lang="en-US" dirty="0"/>
              <a:t>They illustrate that, contrary to one’s senses</a:t>
            </a:r>
            <a:r>
              <a:rPr lang="en-US" b="1" dirty="0"/>
              <a:t>, motion is nothing but an illusion.</a:t>
            </a:r>
            <a:endParaRPr lang="en-GB" b="1" dirty="0"/>
          </a:p>
        </p:txBody>
      </p:sp>
    </p:spTree>
    <p:extLst>
      <p:ext uri="{BB962C8B-B14F-4D97-AF65-F5344CB8AC3E}">
        <p14:creationId xmlns:p14="http://schemas.microsoft.com/office/powerpoint/2010/main" val="27144834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1147</Words>
  <Application>Microsoft Office PowerPoint</Application>
  <PresentationFormat>Widescreen</PresentationFormat>
  <Paragraphs>64</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Amiri</vt:lpstr>
      <vt:lpstr>Arial</vt:lpstr>
      <vt:lpstr>Calibri</vt:lpstr>
      <vt:lpstr>Calibri Light</vt:lpstr>
      <vt:lpstr>Cambria</vt:lpstr>
      <vt:lpstr>Wingdings</vt:lpstr>
      <vt:lpstr>Office Theme</vt:lpstr>
      <vt:lpstr> Welcome to Philosophy  Session 5 Thought Experiments</vt:lpstr>
      <vt:lpstr>Thought Experiments</vt:lpstr>
      <vt:lpstr>The Ship of Theseus</vt:lpstr>
      <vt:lpstr>The Ship of Theseus</vt:lpstr>
      <vt:lpstr>The Ship of Theseus: Discussion </vt:lpstr>
      <vt:lpstr>The Gettier Problem</vt:lpstr>
      <vt:lpstr>The Gettier Problem</vt:lpstr>
      <vt:lpstr>Comfort Break</vt:lpstr>
      <vt:lpstr>Zeno’s Paradoxes</vt:lpstr>
      <vt:lpstr>Zeno’s Paradoxes: The Arrow Paradox</vt:lpstr>
      <vt:lpstr>Zeno’s Paradoxes: The Arrow Paradox - Discussion</vt:lpstr>
      <vt:lpstr>The Chinese Room</vt:lpstr>
      <vt:lpstr>The Chinese Room</vt:lpstr>
      <vt:lpstr>The Chinese Room - Discussion</vt:lpstr>
      <vt:lpstr>Course Recap</vt:lpstr>
      <vt:lpstr>Reflections</vt:lpstr>
      <vt:lpstr>And Finally…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Jake Dorothy</dc:creator>
  <cp:lastModifiedBy>Jake Dorothy</cp:lastModifiedBy>
  <cp:revision>18</cp:revision>
  <dcterms:created xsi:type="dcterms:W3CDTF">2022-11-06T16:37:01Z</dcterms:created>
  <dcterms:modified xsi:type="dcterms:W3CDTF">2022-11-11T20:51:10Z</dcterms:modified>
</cp:coreProperties>
</file>