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7" r:id="rId3"/>
    <p:sldId id="258" r:id="rId4"/>
    <p:sldId id="260" r:id="rId5"/>
    <p:sldId id="265" r:id="rId6"/>
    <p:sldId id="259" r:id="rId7"/>
    <p:sldId id="269" r:id="rId8"/>
    <p:sldId id="261" r:id="rId9"/>
    <p:sldId id="262" r:id="rId10"/>
    <p:sldId id="263" r:id="rId11"/>
    <p:sldId id="264" r:id="rId12"/>
    <p:sldId id="270" r:id="rId13"/>
    <p:sldId id="266" r:id="rId14"/>
    <p:sldId id="267"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D544B-7C1A-CAC3-A5F4-09F1378EAA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45C7C67-5BE8-FF51-B3E7-B6443EBE60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9945520-9521-6318-4766-E23D2A4718F0}"/>
              </a:ext>
            </a:extLst>
          </p:cNvPr>
          <p:cNvSpPr>
            <a:spLocks noGrp="1"/>
          </p:cNvSpPr>
          <p:nvPr>
            <p:ph type="dt" sz="half" idx="10"/>
          </p:nvPr>
        </p:nvSpPr>
        <p:spPr/>
        <p:txBody>
          <a:bodyPr/>
          <a:lstStyle/>
          <a:p>
            <a:fld id="{97828AF3-3185-4EC6-9934-D675CEB0D1F5}" type="datetimeFigureOut">
              <a:rPr lang="en-GB" smtClean="0"/>
              <a:t>06/12/2022</a:t>
            </a:fld>
            <a:endParaRPr lang="en-GB"/>
          </a:p>
        </p:txBody>
      </p:sp>
      <p:sp>
        <p:nvSpPr>
          <p:cNvPr id="5" name="Footer Placeholder 4">
            <a:extLst>
              <a:ext uri="{FF2B5EF4-FFF2-40B4-BE49-F238E27FC236}">
                <a16:creationId xmlns:a16="http://schemas.microsoft.com/office/drawing/2014/main" id="{662998F4-1BE9-B4E6-A2F2-7A7EAA290C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67AE01-FE73-AF62-9EE5-4C2037F22495}"/>
              </a:ext>
            </a:extLst>
          </p:cNvPr>
          <p:cNvSpPr>
            <a:spLocks noGrp="1"/>
          </p:cNvSpPr>
          <p:nvPr>
            <p:ph type="sldNum" sz="quarter" idx="12"/>
          </p:nvPr>
        </p:nvSpPr>
        <p:spPr/>
        <p:txBody>
          <a:bodyPr/>
          <a:lstStyle/>
          <a:p>
            <a:fld id="{8FA7A463-504D-4FC0-BF84-6436D1D2221D}" type="slidenum">
              <a:rPr lang="en-GB" smtClean="0"/>
              <a:t>‹#›</a:t>
            </a:fld>
            <a:endParaRPr lang="en-GB"/>
          </a:p>
        </p:txBody>
      </p:sp>
    </p:spTree>
    <p:extLst>
      <p:ext uri="{BB962C8B-B14F-4D97-AF65-F5344CB8AC3E}">
        <p14:creationId xmlns:p14="http://schemas.microsoft.com/office/powerpoint/2010/main" val="786735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2D2A2-398E-1638-A240-4F343DDD701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E801EF-8D67-44FE-77B4-7C7A298C4C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95B43A-A5C2-07B4-9F46-D0F8BF9A807F}"/>
              </a:ext>
            </a:extLst>
          </p:cNvPr>
          <p:cNvSpPr>
            <a:spLocks noGrp="1"/>
          </p:cNvSpPr>
          <p:nvPr>
            <p:ph type="dt" sz="half" idx="10"/>
          </p:nvPr>
        </p:nvSpPr>
        <p:spPr/>
        <p:txBody>
          <a:bodyPr/>
          <a:lstStyle/>
          <a:p>
            <a:fld id="{97828AF3-3185-4EC6-9934-D675CEB0D1F5}" type="datetimeFigureOut">
              <a:rPr lang="en-GB" smtClean="0"/>
              <a:t>06/12/2022</a:t>
            </a:fld>
            <a:endParaRPr lang="en-GB"/>
          </a:p>
        </p:txBody>
      </p:sp>
      <p:sp>
        <p:nvSpPr>
          <p:cNvPr id="5" name="Footer Placeholder 4">
            <a:extLst>
              <a:ext uri="{FF2B5EF4-FFF2-40B4-BE49-F238E27FC236}">
                <a16:creationId xmlns:a16="http://schemas.microsoft.com/office/drawing/2014/main" id="{699AB396-FA55-7FB4-7A19-2D9F2875E0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F528BE-97A3-8258-5BB0-CCEDC157A7AF}"/>
              </a:ext>
            </a:extLst>
          </p:cNvPr>
          <p:cNvSpPr>
            <a:spLocks noGrp="1"/>
          </p:cNvSpPr>
          <p:nvPr>
            <p:ph type="sldNum" sz="quarter" idx="12"/>
          </p:nvPr>
        </p:nvSpPr>
        <p:spPr/>
        <p:txBody>
          <a:bodyPr/>
          <a:lstStyle/>
          <a:p>
            <a:fld id="{8FA7A463-504D-4FC0-BF84-6436D1D2221D}" type="slidenum">
              <a:rPr lang="en-GB" smtClean="0"/>
              <a:t>‹#›</a:t>
            </a:fld>
            <a:endParaRPr lang="en-GB"/>
          </a:p>
        </p:txBody>
      </p:sp>
    </p:spTree>
    <p:extLst>
      <p:ext uri="{BB962C8B-B14F-4D97-AF65-F5344CB8AC3E}">
        <p14:creationId xmlns:p14="http://schemas.microsoft.com/office/powerpoint/2010/main" val="2834348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E949B0-82A3-92A7-D415-81C6E1985BA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DA997D-C8F6-1CDB-AF8A-50EAC3A302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5FB0D7-4EA4-7830-4F12-2E3A54FFAD5E}"/>
              </a:ext>
            </a:extLst>
          </p:cNvPr>
          <p:cNvSpPr>
            <a:spLocks noGrp="1"/>
          </p:cNvSpPr>
          <p:nvPr>
            <p:ph type="dt" sz="half" idx="10"/>
          </p:nvPr>
        </p:nvSpPr>
        <p:spPr/>
        <p:txBody>
          <a:bodyPr/>
          <a:lstStyle/>
          <a:p>
            <a:fld id="{97828AF3-3185-4EC6-9934-D675CEB0D1F5}" type="datetimeFigureOut">
              <a:rPr lang="en-GB" smtClean="0"/>
              <a:t>06/12/2022</a:t>
            </a:fld>
            <a:endParaRPr lang="en-GB"/>
          </a:p>
        </p:txBody>
      </p:sp>
      <p:sp>
        <p:nvSpPr>
          <p:cNvPr id="5" name="Footer Placeholder 4">
            <a:extLst>
              <a:ext uri="{FF2B5EF4-FFF2-40B4-BE49-F238E27FC236}">
                <a16:creationId xmlns:a16="http://schemas.microsoft.com/office/drawing/2014/main" id="{E0E6F449-5784-3CFE-DA1C-3FB90B931D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8BC515-10ED-2F3C-2953-D463483AD7DD}"/>
              </a:ext>
            </a:extLst>
          </p:cNvPr>
          <p:cNvSpPr>
            <a:spLocks noGrp="1"/>
          </p:cNvSpPr>
          <p:nvPr>
            <p:ph type="sldNum" sz="quarter" idx="12"/>
          </p:nvPr>
        </p:nvSpPr>
        <p:spPr/>
        <p:txBody>
          <a:bodyPr/>
          <a:lstStyle/>
          <a:p>
            <a:fld id="{8FA7A463-504D-4FC0-BF84-6436D1D2221D}" type="slidenum">
              <a:rPr lang="en-GB" smtClean="0"/>
              <a:t>‹#›</a:t>
            </a:fld>
            <a:endParaRPr lang="en-GB"/>
          </a:p>
        </p:txBody>
      </p:sp>
    </p:spTree>
    <p:extLst>
      <p:ext uri="{BB962C8B-B14F-4D97-AF65-F5344CB8AC3E}">
        <p14:creationId xmlns:p14="http://schemas.microsoft.com/office/powerpoint/2010/main" val="3502824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96C6B-850F-BBDB-CD18-42F9357259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C112234-FB5C-D9CA-E2BA-53E7EC75E2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3A84FC-F55B-FB10-AF6C-739A50DE7FCF}"/>
              </a:ext>
            </a:extLst>
          </p:cNvPr>
          <p:cNvSpPr>
            <a:spLocks noGrp="1"/>
          </p:cNvSpPr>
          <p:nvPr>
            <p:ph type="dt" sz="half" idx="10"/>
          </p:nvPr>
        </p:nvSpPr>
        <p:spPr/>
        <p:txBody>
          <a:bodyPr/>
          <a:lstStyle/>
          <a:p>
            <a:fld id="{97828AF3-3185-4EC6-9934-D675CEB0D1F5}" type="datetimeFigureOut">
              <a:rPr lang="en-GB" smtClean="0"/>
              <a:t>06/12/2022</a:t>
            </a:fld>
            <a:endParaRPr lang="en-GB"/>
          </a:p>
        </p:txBody>
      </p:sp>
      <p:sp>
        <p:nvSpPr>
          <p:cNvPr id="5" name="Footer Placeholder 4">
            <a:extLst>
              <a:ext uri="{FF2B5EF4-FFF2-40B4-BE49-F238E27FC236}">
                <a16:creationId xmlns:a16="http://schemas.microsoft.com/office/drawing/2014/main" id="{8D9628B4-BD8B-461A-17F4-4982F0E765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CB44D0-7B80-BC3F-F141-FA9F540D9E28}"/>
              </a:ext>
            </a:extLst>
          </p:cNvPr>
          <p:cNvSpPr>
            <a:spLocks noGrp="1"/>
          </p:cNvSpPr>
          <p:nvPr>
            <p:ph type="sldNum" sz="quarter" idx="12"/>
          </p:nvPr>
        </p:nvSpPr>
        <p:spPr/>
        <p:txBody>
          <a:bodyPr/>
          <a:lstStyle/>
          <a:p>
            <a:fld id="{8FA7A463-504D-4FC0-BF84-6436D1D2221D}" type="slidenum">
              <a:rPr lang="en-GB" smtClean="0"/>
              <a:t>‹#›</a:t>
            </a:fld>
            <a:endParaRPr lang="en-GB"/>
          </a:p>
        </p:txBody>
      </p:sp>
    </p:spTree>
    <p:extLst>
      <p:ext uri="{BB962C8B-B14F-4D97-AF65-F5344CB8AC3E}">
        <p14:creationId xmlns:p14="http://schemas.microsoft.com/office/powerpoint/2010/main" val="304861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5CF0C-85F6-E10E-E238-CD2F612D07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28943D2-6090-7949-5C1D-A7417D5F1F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2BC318-6CA5-BAFA-3498-0F93688F39C1}"/>
              </a:ext>
            </a:extLst>
          </p:cNvPr>
          <p:cNvSpPr>
            <a:spLocks noGrp="1"/>
          </p:cNvSpPr>
          <p:nvPr>
            <p:ph type="dt" sz="half" idx="10"/>
          </p:nvPr>
        </p:nvSpPr>
        <p:spPr/>
        <p:txBody>
          <a:bodyPr/>
          <a:lstStyle/>
          <a:p>
            <a:fld id="{97828AF3-3185-4EC6-9934-D675CEB0D1F5}" type="datetimeFigureOut">
              <a:rPr lang="en-GB" smtClean="0"/>
              <a:t>06/12/2022</a:t>
            </a:fld>
            <a:endParaRPr lang="en-GB"/>
          </a:p>
        </p:txBody>
      </p:sp>
      <p:sp>
        <p:nvSpPr>
          <p:cNvPr id="5" name="Footer Placeholder 4">
            <a:extLst>
              <a:ext uri="{FF2B5EF4-FFF2-40B4-BE49-F238E27FC236}">
                <a16:creationId xmlns:a16="http://schemas.microsoft.com/office/drawing/2014/main" id="{E74FE9E3-481B-E040-2861-54516C0988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680F3B-1B7E-BF47-A999-1E9B39514C7D}"/>
              </a:ext>
            </a:extLst>
          </p:cNvPr>
          <p:cNvSpPr>
            <a:spLocks noGrp="1"/>
          </p:cNvSpPr>
          <p:nvPr>
            <p:ph type="sldNum" sz="quarter" idx="12"/>
          </p:nvPr>
        </p:nvSpPr>
        <p:spPr/>
        <p:txBody>
          <a:bodyPr/>
          <a:lstStyle/>
          <a:p>
            <a:fld id="{8FA7A463-504D-4FC0-BF84-6436D1D2221D}" type="slidenum">
              <a:rPr lang="en-GB" smtClean="0"/>
              <a:t>‹#›</a:t>
            </a:fld>
            <a:endParaRPr lang="en-GB"/>
          </a:p>
        </p:txBody>
      </p:sp>
    </p:spTree>
    <p:extLst>
      <p:ext uri="{BB962C8B-B14F-4D97-AF65-F5344CB8AC3E}">
        <p14:creationId xmlns:p14="http://schemas.microsoft.com/office/powerpoint/2010/main" val="778205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93CE-A01F-948E-155C-439707C0DA4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86D039-1B31-691F-ECF5-4718F7E439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4D722EB-56C2-65B2-B909-E497A6538A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8FB80AA-345B-4686-D8B7-BA9E24E5D1F6}"/>
              </a:ext>
            </a:extLst>
          </p:cNvPr>
          <p:cNvSpPr>
            <a:spLocks noGrp="1"/>
          </p:cNvSpPr>
          <p:nvPr>
            <p:ph type="dt" sz="half" idx="10"/>
          </p:nvPr>
        </p:nvSpPr>
        <p:spPr/>
        <p:txBody>
          <a:bodyPr/>
          <a:lstStyle/>
          <a:p>
            <a:fld id="{97828AF3-3185-4EC6-9934-D675CEB0D1F5}" type="datetimeFigureOut">
              <a:rPr lang="en-GB" smtClean="0"/>
              <a:t>06/12/2022</a:t>
            </a:fld>
            <a:endParaRPr lang="en-GB"/>
          </a:p>
        </p:txBody>
      </p:sp>
      <p:sp>
        <p:nvSpPr>
          <p:cNvPr id="6" name="Footer Placeholder 5">
            <a:extLst>
              <a:ext uri="{FF2B5EF4-FFF2-40B4-BE49-F238E27FC236}">
                <a16:creationId xmlns:a16="http://schemas.microsoft.com/office/drawing/2014/main" id="{B7D95829-C806-C150-B751-BDC8863F4F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2E369F-752C-77F5-AC13-2CA33214DBA2}"/>
              </a:ext>
            </a:extLst>
          </p:cNvPr>
          <p:cNvSpPr>
            <a:spLocks noGrp="1"/>
          </p:cNvSpPr>
          <p:nvPr>
            <p:ph type="sldNum" sz="quarter" idx="12"/>
          </p:nvPr>
        </p:nvSpPr>
        <p:spPr/>
        <p:txBody>
          <a:bodyPr/>
          <a:lstStyle/>
          <a:p>
            <a:fld id="{8FA7A463-504D-4FC0-BF84-6436D1D2221D}" type="slidenum">
              <a:rPr lang="en-GB" smtClean="0"/>
              <a:t>‹#›</a:t>
            </a:fld>
            <a:endParaRPr lang="en-GB"/>
          </a:p>
        </p:txBody>
      </p:sp>
    </p:spTree>
    <p:extLst>
      <p:ext uri="{BB962C8B-B14F-4D97-AF65-F5344CB8AC3E}">
        <p14:creationId xmlns:p14="http://schemas.microsoft.com/office/powerpoint/2010/main" val="4190490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96F67-BE50-2B96-D6C2-FB1AAF9CC6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77EB79-29A9-EA67-026C-1200DCD002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672B0A-B6B5-5E69-0666-A52F235365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B142632-472F-5F35-F483-9448F15E83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D4A56D-8060-782E-F766-3F2BF07738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29FCF67-640D-D88B-D275-84647E0566AF}"/>
              </a:ext>
            </a:extLst>
          </p:cNvPr>
          <p:cNvSpPr>
            <a:spLocks noGrp="1"/>
          </p:cNvSpPr>
          <p:nvPr>
            <p:ph type="dt" sz="half" idx="10"/>
          </p:nvPr>
        </p:nvSpPr>
        <p:spPr/>
        <p:txBody>
          <a:bodyPr/>
          <a:lstStyle/>
          <a:p>
            <a:fld id="{97828AF3-3185-4EC6-9934-D675CEB0D1F5}" type="datetimeFigureOut">
              <a:rPr lang="en-GB" smtClean="0"/>
              <a:t>06/12/2022</a:t>
            </a:fld>
            <a:endParaRPr lang="en-GB"/>
          </a:p>
        </p:txBody>
      </p:sp>
      <p:sp>
        <p:nvSpPr>
          <p:cNvPr id="8" name="Footer Placeholder 7">
            <a:extLst>
              <a:ext uri="{FF2B5EF4-FFF2-40B4-BE49-F238E27FC236}">
                <a16:creationId xmlns:a16="http://schemas.microsoft.com/office/drawing/2014/main" id="{718FCE70-CACC-2426-DB2A-6157911E91B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E22A6B2-57ED-D4D4-E482-02430B2F36A8}"/>
              </a:ext>
            </a:extLst>
          </p:cNvPr>
          <p:cNvSpPr>
            <a:spLocks noGrp="1"/>
          </p:cNvSpPr>
          <p:nvPr>
            <p:ph type="sldNum" sz="quarter" idx="12"/>
          </p:nvPr>
        </p:nvSpPr>
        <p:spPr/>
        <p:txBody>
          <a:bodyPr/>
          <a:lstStyle/>
          <a:p>
            <a:fld id="{8FA7A463-504D-4FC0-BF84-6436D1D2221D}" type="slidenum">
              <a:rPr lang="en-GB" smtClean="0"/>
              <a:t>‹#›</a:t>
            </a:fld>
            <a:endParaRPr lang="en-GB"/>
          </a:p>
        </p:txBody>
      </p:sp>
    </p:spTree>
    <p:extLst>
      <p:ext uri="{BB962C8B-B14F-4D97-AF65-F5344CB8AC3E}">
        <p14:creationId xmlns:p14="http://schemas.microsoft.com/office/powerpoint/2010/main" val="800348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F34C6-DF9F-D94D-3196-DD607F111D4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866F9E2-F513-8D41-DB0F-10C9C7BEDF4C}"/>
              </a:ext>
            </a:extLst>
          </p:cNvPr>
          <p:cNvSpPr>
            <a:spLocks noGrp="1"/>
          </p:cNvSpPr>
          <p:nvPr>
            <p:ph type="dt" sz="half" idx="10"/>
          </p:nvPr>
        </p:nvSpPr>
        <p:spPr/>
        <p:txBody>
          <a:bodyPr/>
          <a:lstStyle/>
          <a:p>
            <a:fld id="{97828AF3-3185-4EC6-9934-D675CEB0D1F5}" type="datetimeFigureOut">
              <a:rPr lang="en-GB" smtClean="0"/>
              <a:t>06/12/2022</a:t>
            </a:fld>
            <a:endParaRPr lang="en-GB"/>
          </a:p>
        </p:txBody>
      </p:sp>
      <p:sp>
        <p:nvSpPr>
          <p:cNvPr id="4" name="Footer Placeholder 3">
            <a:extLst>
              <a:ext uri="{FF2B5EF4-FFF2-40B4-BE49-F238E27FC236}">
                <a16:creationId xmlns:a16="http://schemas.microsoft.com/office/drawing/2014/main" id="{7BC2B087-39F5-89A8-2656-85ECD193DBF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0C7BC8B-6FF6-8D49-0BFE-129451756BCB}"/>
              </a:ext>
            </a:extLst>
          </p:cNvPr>
          <p:cNvSpPr>
            <a:spLocks noGrp="1"/>
          </p:cNvSpPr>
          <p:nvPr>
            <p:ph type="sldNum" sz="quarter" idx="12"/>
          </p:nvPr>
        </p:nvSpPr>
        <p:spPr/>
        <p:txBody>
          <a:bodyPr/>
          <a:lstStyle/>
          <a:p>
            <a:fld id="{8FA7A463-504D-4FC0-BF84-6436D1D2221D}" type="slidenum">
              <a:rPr lang="en-GB" smtClean="0"/>
              <a:t>‹#›</a:t>
            </a:fld>
            <a:endParaRPr lang="en-GB"/>
          </a:p>
        </p:txBody>
      </p:sp>
    </p:spTree>
    <p:extLst>
      <p:ext uri="{BB962C8B-B14F-4D97-AF65-F5344CB8AC3E}">
        <p14:creationId xmlns:p14="http://schemas.microsoft.com/office/powerpoint/2010/main" val="1251594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5FD91A-5662-C222-A92E-20137A89DA00}"/>
              </a:ext>
            </a:extLst>
          </p:cNvPr>
          <p:cNvSpPr>
            <a:spLocks noGrp="1"/>
          </p:cNvSpPr>
          <p:nvPr>
            <p:ph type="dt" sz="half" idx="10"/>
          </p:nvPr>
        </p:nvSpPr>
        <p:spPr/>
        <p:txBody>
          <a:bodyPr/>
          <a:lstStyle/>
          <a:p>
            <a:fld id="{97828AF3-3185-4EC6-9934-D675CEB0D1F5}" type="datetimeFigureOut">
              <a:rPr lang="en-GB" smtClean="0"/>
              <a:t>06/12/2022</a:t>
            </a:fld>
            <a:endParaRPr lang="en-GB"/>
          </a:p>
        </p:txBody>
      </p:sp>
      <p:sp>
        <p:nvSpPr>
          <p:cNvPr id="3" name="Footer Placeholder 2">
            <a:extLst>
              <a:ext uri="{FF2B5EF4-FFF2-40B4-BE49-F238E27FC236}">
                <a16:creationId xmlns:a16="http://schemas.microsoft.com/office/drawing/2014/main" id="{863F3F1F-7803-FB7C-A7D2-7B9708B5F4E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742FF63-55F6-BCAD-619F-70A9CAEE6C06}"/>
              </a:ext>
            </a:extLst>
          </p:cNvPr>
          <p:cNvSpPr>
            <a:spLocks noGrp="1"/>
          </p:cNvSpPr>
          <p:nvPr>
            <p:ph type="sldNum" sz="quarter" idx="12"/>
          </p:nvPr>
        </p:nvSpPr>
        <p:spPr/>
        <p:txBody>
          <a:bodyPr/>
          <a:lstStyle/>
          <a:p>
            <a:fld id="{8FA7A463-504D-4FC0-BF84-6436D1D2221D}" type="slidenum">
              <a:rPr lang="en-GB" smtClean="0"/>
              <a:t>‹#›</a:t>
            </a:fld>
            <a:endParaRPr lang="en-GB"/>
          </a:p>
        </p:txBody>
      </p:sp>
    </p:spTree>
    <p:extLst>
      <p:ext uri="{BB962C8B-B14F-4D97-AF65-F5344CB8AC3E}">
        <p14:creationId xmlns:p14="http://schemas.microsoft.com/office/powerpoint/2010/main" val="159976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35FB4-E524-0A62-DEDC-CB7B8BAB93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B16BA73-AFA4-8C5D-34F9-4C33DE405C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A0C09A8-0791-F463-BCB5-B5CD5FAC89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513B13-6B43-CDD8-D3C2-23E113E4EB86}"/>
              </a:ext>
            </a:extLst>
          </p:cNvPr>
          <p:cNvSpPr>
            <a:spLocks noGrp="1"/>
          </p:cNvSpPr>
          <p:nvPr>
            <p:ph type="dt" sz="half" idx="10"/>
          </p:nvPr>
        </p:nvSpPr>
        <p:spPr/>
        <p:txBody>
          <a:bodyPr/>
          <a:lstStyle/>
          <a:p>
            <a:fld id="{97828AF3-3185-4EC6-9934-D675CEB0D1F5}" type="datetimeFigureOut">
              <a:rPr lang="en-GB" smtClean="0"/>
              <a:t>06/12/2022</a:t>
            </a:fld>
            <a:endParaRPr lang="en-GB"/>
          </a:p>
        </p:txBody>
      </p:sp>
      <p:sp>
        <p:nvSpPr>
          <p:cNvPr id="6" name="Footer Placeholder 5">
            <a:extLst>
              <a:ext uri="{FF2B5EF4-FFF2-40B4-BE49-F238E27FC236}">
                <a16:creationId xmlns:a16="http://schemas.microsoft.com/office/drawing/2014/main" id="{B2E9BB5F-327A-7645-776A-532FADDE2F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4DF0CAF-C08C-68B7-42AB-926AD85A5A22}"/>
              </a:ext>
            </a:extLst>
          </p:cNvPr>
          <p:cNvSpPr>
            <a:spLocks noGrp="1"/>
          </p:cNvSpPr>
          <p:nvPr>
            <p:ph type="sldNum" sz="quarter" idx="12"/>
          </p:nvPr>
        </p:nvSpPr>
        <p:spPr/>
        <p:txBody>
          <a:bodyPr/>
          <a:lstStyle/>
          <a:p>
            <a:fld id="{8FA7A463-504D-4FC0-BF84-6436D1D2221D}" type="slidenum">
              <a:rPr lang="en-GB" smtClean="0"/>
              <a:t>‹#›</a:t>
            </a:fld>
            <a:endParaRPr lang="en-GB"/>
          </a:p>
        </p:txBody>
      </p:sp>
    </p:spTree>
    <p:extLst>
      <p:ext uri="{BB962C8B-B14F-4D97-AF65-F5344CB8AC3E}">
        <p14:creationId xmlns:p14="http://schemas.microsoft.com/office/powerpoint/2010/main" val="1287780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CB56A-FDFA-5E26-E156-932B612AA3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B630274-E336-6D3D-1E54-595BE1A450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31EC8A6-5BBA-CAAE-50A4-8CDE1F82F1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0647B0-549C-98F8-ED17-4892D5FE95F7}"/>
              </a:ext>
            </a:extLst>
          </p:cNvPr>
          <p:cNvSpPr>
            <a:spLocks noGrp="1"/>
          </p:cNvSpPr>
          <p:nvPr>
            <p:ph type="dt" sz="half" idx="10"/>
          </p:nvPr>
        </p:nvSpPr>
        <p:spPr/>
        <p:txBody>
          <a:bodyPr/>
          <a:lstStyle/>
          <a:p>
            <a:fld id="{97828AF3-3185-4EC6-9934-D675CEB0D1F5}" type="datetimeFigureOut">
              <a:rPr lang="en-GB" smtClean="0"/>
              <a:t>06/12/2022</a:t>
            </a:fld>
            <a:endParaRPr lang="en-GB"/>
          </a:p>
        </p:txBody>
      </p:sp>
      <p:sp>
        <p:nvSpPr>
          <p:cNvPr id="6" name="Footer Placeholder 5">
            <a:extLst>
              <a:ext uri="{FF2B5EF4-FFF2-40B4-BE49-F238E27FC236}">
                <a16:creationId xmlns:a16="http://schemas.microsoft.com/office/drawing/2014/main" id="{9E20BC6B-0334-4BE3-8E31-0FFC9D4D89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9AF9B6-AFCF-3487-3CE8-AB9A4B0C0412}"/>
              </a:ext>
            </a:extLst>
          </p:cNvPr>
          <p:cNvSpPr>
            <a:spLocks noGrp="1"/>
          </p:cNvSpPr>
          <p:nvPr>
            <p:ph type="sldNum" sz="quarter" idx="12"/>
          </p:nvPr>
        </p:nvSpPr>
        <p:spPr/>
        <p:txBody>
          <a:bodyPr/>
          <a:lstStyle/>
          <a:p>
            <a:fld id="{8FA7A463-504D-4FC0-BF84-6436D1D2221D}" type="slidenum">
              <a:rPr lang="en-GB" smtClean="0"/>
              <a:t>‹#›</a:t>
            </a:fld>
            <a:endParaRPr lang="en-GB"/>
          </a:p>
        </p:txBody>
      </p:sp>
    </p:spTree>
    <p:extLst>
      <p:ext uri="{BB962C8B-B14F-4D97-AF65-F5344CB8AC3E}">
        <p14:creationId xmlns:p14="http://schemas.microsoft.com/office/powerpoint/2010/main" val="1591075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8C2BC1-EAD5-B37E-EBA3-D23AFEDE2B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C0D4CCF-CB59-095A-77A5-E4D7779601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70E009-E4EC-C949-53ED-9B7D5733EB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828AF3-3185-4EC6-9934-D675CEB0D1F5}" type="datetimeFigureOut">
              <a:rPr lang="en-GB" smtClean="0"/>
              <a:t>06/12/2022</a:t>
            </a:fld>
            <a:endParaRPr lang="en-GB"/>
          </a:p>
        </p:txBody>
      </p:sp>
      <p:sp>
        <p:nvSpPr>
          <p:cNvPr id="5" name="Footer Placeholder 4">
            <a:extLst>
              <a:ext uri="{FF2B5EF4-FFF2-40B4-BE49-F238E27FC236}">
                <a16:creationId xmlns:a16="http://schemas.microsoft.com/office/drawing/2014/main" id="{CEC7CE7F-8FAC-EF20-FAA6-4E0071FBCE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C2A5F92-02E4-FD2B-0A03-5D93E92103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7A463-504D-4FC0-BF84-6436D1D2221D}" type="slidenum">
              <a:rPr lang="en-GB" smtClean="0"/>
              <a:t>‹#›</a:t>
            </a:fld>
            <a:endParaRPr lang="en-GB"/>
          </a:p>
        </p:txBody>
      </p:sp>
    </p:spTree>
    <p:extLst>
      <p:ext uri="{BB962C8B-B14F-4D97-AF65-F5344CB8AC3E}">
        <p14:creationId xmlns:p14="http://schemas.microsoft.com/office/powerpoint/2010/main" val="3876981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hi Greek Letter Icon Stock Illustration - Download Image Now - Greece,  Alphabet, Symbol - iStock">
            <a:extLst>
              <a:ext uri="{FF2B5EF4-FFF2-40B4-BE49-F238E27FC236}">
                <a16:creationId xmlns:a16="http://schemas.microsoft.com/office/drawing/2014/main" id="{B3AA2A77-2377-60A1-DD27-2B40E282EBFE}"/>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7014882" y="1645023"/>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CD8FEA6-4123-3E74-8D09-03B983E9B3AC}"/>
              </a:ext>
            </a:extLst>
          </p:cNvPr>
          <p:cNvSpPr>
            <a:spLocks noGrp="1"/>
          </p:cNvSpPr>
          <p:nvPr>
            <p:ph type="ctrTitle"/>
          </p:nvPr>
        </p:nvSpPr>
        <p:spPr/>
        <p:txBody>
          <a:bodyPr>
            <a:normAutofit fontScale="90000"/>
          </a:bodyPr>
          <a:lstStyle/>
          <a:p>
            <a:br>
              <a:rPr lang="en-US" i="1" dirty="0">
                <a:solidFill>
                  <a:schemeClr val="tx1">
                    <a:lumMod val="65000"/>
                    <a:lumOff val="35000"/>
                  </a:schemeClr>
                </a:solidFill>
                <a:latin typeface="Cambria" panose="02040503050406030204" pitchFamily="18" charset="0"/>
                <a:ea typeface="Cambria" panose="02040503050406030204" pitchFamily="18" charset="0"/>
              </a:rPr>
            </a:br>
            <a:r>
              <a:rPr lang="en-US" i="1" dirty="0">
                <a:solidFill>
                  <a:schemeClr val="tx1">
                    <a:lumMod val="65000"/>
                    <a:lumOff val="35000"/>
                  </a:schemeClr>
                </a:solidFill>
                <a:latin typeface="Cambria" panose="02040503050406030204" pitchFamily="18" charset="0"/>
                <a:ea typeface="Cambria" panose="02040503050406030204" pitchFamily="18" charset="0"/>
              </a:rPr>
              <a:t>Welcome to Philosophy</a:t>
            </a:r>
            <a:br>
              <a:rPr lang="en-US" i="1" dirty="0">
                <a:latin typeface="Cambria" panose="02040503050406030204" pitchFamily="18" charset="0"/>
                <a:ea typeface="Cambria" panose="02040503050406030204" pitchFamily="18" charset="0"/>
              </a:rPr>
            </a:br>
            <a:br>
              <a:rPr lang="en-US" i="1"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Session 4</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Ethics</a:t>
            </a:r>
            <a:endParaRPr lang="en-GB" dirty="0"/>
          </a:p>
        </p:txBody>
      </p:sp>
      <p:sp>
        <p:nvSpPr>
          <p:cNvPr id="3" name="Subtitle 2">
            <a:extLst>
              <a:ext uri="{FF2B5EF4-FFF2-40B4-BE49-F238E27FC236}">
                <a16:creationId xmlns:a16="http://schemas.microsoft.com/office/drawing/2014/main" id="{21075986-3786-1714-9DAE-66B705F803D7}"/>
              </a:ext>
            </a:extLst>
          </p:cNvPr>
          <p:cNvSpPr>
            <a:spLocks noGrp="1"/>
          </p:cNvSpPr>
          <p:nvPr>
            <p:ph type="subTitle" idx="1"/>
          </p:nvPr>
        </p:nvSpPr>
        <p:spPr>
          <a:xfrm>
            <a:off x="1604682" y="3602038"/>
            <a:ext cx="9144000" cy="1655762"/>
          </a:xfrm>
        </p:spPr>
        <p:txBody>
          <a:bodyPr/>
          <a:lstStyle/>
          <a:p>
            <a:r>
              <a:rPr lang="en-US" dirty="0"/>
              <a:t>Tutors: Jake Dorothy and Sarah Quinn</a:t>
            </a:r>
            <a:endParaRPr lang="en-GB" dirty="0"/>
          </a:p>
        </p:txBody>
      </p:sp>
      <p:pic>
        <p:nvPicPr>
          <p:cNvPr id="4" name="Picture 2" descr="Converge logo - create challenge inspire ">
            <a:extLst>
              <a:ext uri="{FF2B5EF4-FFF2-40B4-BE49-F238E27FC236}">
                <a16:creationId xmlns:a16="http://schemas.microsoft.com/office/drawing/2014/main" id="{07ECD78F-C5DF-03A1-EA41-8559B5402C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0598" y="3509963"/>
            <a:ext cx="5257800" cy="3286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3048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5349C-7816-B7F6-2F39-9D36769C0940}"/>
              </a:ext>
            </a:extLst>
          </p:cNvPr>
          <p:cNvSpPr>
            <a:spLocks noGrp="1"/>
          </p:cNvSpPr>
          <p:nvPr>
            <p:ph idx="1"/>
          </p:nvPr>
        </p:nvSpPr>
        <p:spPr>
          <a:xfrm>
            <a:off x="838200" y="1825625"/>
            <a:ext cx="5257800" cy="4534232"/>
          </a:xfrm>
        </p:spPr>
        <p:txBody>
          <a:bodyPr/>
          <a:lstStyle/>
          <a:p>
            <a:pPr marL="0" indent="0">
              <a:buNone/>
            </a:pPr>
            <a:r>
              <a:rPr lang="en-GB" dirty="0"/>
              <a:t>Pros and cons?</a:t>
            </a:r>
          </a:p>
        </p:txBody>
      </p:sp>
      <p:sp>
        <p:nvSpPr>
          <p:cNvPr id="4" name="Title 1">
            <a:extLst>
              <a:ext uri="{FF2B5EF4-FFF2-40B4-BE49-F238E27FC236}">
                <a16:creationId xmlns:a16="http://schemas.microsoft.com/office/drawing/2014/main" id="{3952A3FE-B02D-8D52-904E-8689A14988F8}"/>
              </a:ext>
            </a:extLst>
          </p:cNvPr>
          <p:cNvSpPr>
            <a:spLocks noGrp="1"/>
          </p:cNvSpPr>
          <p:nvPr>
            <p:ph type="title"/>
          </p:nvPr>
        </p:nvSpPr>
        <p:spPr>
          <a:xfrm>
            <a:off x="838200" y="365125"/>
            <a:ext cx="10515600" cy="1325563"/>
          </a:xfrm>
        </p:spPr>
        <p:txBody>
          <a:bodyPr>
            <a:normAutofit/>
          </a:bodyPr>
          <a:lstStyle/>
          <a:p>
            <a:pPr algn="ctr"/>
            <a:r>
              <a:rPr lang="en-GB" u="sng" dirty="0">
                <a:latin typeface="Cambria" panose="02040503050406030204" pitchFamily="18" charset="0"/>
                <a:ea typeface="Cambria" panose="02040503050406030204" pitchFamily="18" charset="0"/>
              </a:rPr>
              <a:t>Kantian Ethics</a:t>
            </a:r>
          </a:p>
        </p:txBody>
      </p:sp>
      <p:pic>
        <p:nvPicPr>
          <p:cNvPr id="2" name="Picture 4" descr="Phi Greek Letter Icon Stock Illustration - Download Image Now - Greece,  Alphabet, Symbol - iStock">
            <a:extLst>
              <a:ext uri="{FF2B5EF4-FFF2-40B4-BE49-F238E27FC236}">
                <a16:creationId xmlns:a16="http://schemas.microsoft.com/office/drawing/2014/main" id="{770CFCD4-18E2-1BDE-FB08-A7FF86B7AA7B}"/>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27094"/>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1881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Phi Greek Letter Icon Stock Illustration - Download Image Now - Greece,  Alphabet, Symbol - iStock">
            <a:extLst>
              <a:ext uri="{FF2B5EF4-FFF2-40B4-BE49-F238E27FC236}">
                <a16:creationId xmlns:a16="http://schemas.microsoft.com/office/drawing/2014/main" id="{AC931F1E-93D7-B0C9-14EF-7DDAFB0C21DF}"/>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27094"/>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7EE68D45-632D-B010-56D4-59CBEEB38E9A}"/>
              </a:ext>
            </a:extLst>
          </p:cNvPr>
          <p:cNvSpPr>
            <a:spLocks noGrp="1"/>
          </p:cNvSpPr>
          <p:nvPr>
            <p:ph idx="1"/>
          </p:nvPr>
        </p:nvSpPr>
        <p:spPr>
          <a:xfrm>
            <a:off x="838200" y="1105468"/>
            <a:ext cx="10515600" cy="5207972"/>
          </a:xfrm>
        </p:spPr>
        <p:txBody>
          <a:bodyPr>
            <a:normAutofit fontScale="92500" lnSpcReduction="10000"/>
          </a:bodyPr>
          <a:lstStyle/>
          <a:p>
            <a:r>
              <a:rPr lang="en-GB" sz="2400" dirty="0"/>
              <a:t>Originates form Aristotle</a:t>
            </a:r>
          </a:p>
          <a:p>
            <a:r>
              <a:rPr lang="en-GB" sz="2400" dirty="0"/>
              <a:t>Unlike utilitarianism and Kantian ethics, which look at what is a good action, virtue ethics looks at what is a good life and a good person. If we are good people, then good actions will follow.</a:t>
            </a:r>
          </a:p>
          <a:p>
            <a:r>
              <a:rPr lang="en-GB" sz="2400" dirty="0"/>
              <a:t>Good = virtuous.</a:t>
            </a:r>
          </a:p>
          <a:p>
            <a:r>
              <a:rPr lang="en-GB" sz="2400" dirty="0"/>
              <a:t>Aristotle said a virtuous person has ideal character traits: courage, generosity, ambition, patience, friendliness, truthfulness, wit, modesty, justice. Someone with these character traits will be predictably virtuous.</a:t>
            </a:r>
          </a:p>
          <a:p>
            <a:r>
              <a:rPr lang="en-GB" sz="2400" dirty="0"/>
              <a:t>Aristotle believes that we are born with a desire to be virtuous, but we are born with both positive and negative character traits, called vices, such as cowardice and recklessness. To become virtuous, we have to building moral character. Moral character takes time to develop, perhaps even a whole lifetime, and experience is the only way to develop it. The more that you do something virtuous, the more it will become part of your character.</a:t>
            </a:r>
          </a:p>
          <a:p>
            <a:r>
              <a:rPr lang="en-GB" sz="2400" dirty="0"/>
              <a:t>A virtuous person will reach eudaimonia (extreme happiness).</a:t>
            </a:r>
          </a:p>
          <a:p>
            <a:endParaRPr lang="en-GB" sz="2400" dirty="0"/>
          </a:p>
          <a:p>
            <a:pPr marL="0" indent="0">
              <a:buNone/>
            </a:pPr>
            <a:endParaRPr lang="en-GB" sz="2400" dirty="0"/>
          </a:p>
        </p:txBody>
      </p:sp>
      <p:sp>
        <p:nvSpPr>
          <p:cNvPr id="4" name="Title 1">
            <a:extLst>
              <a:ext uri="{FF2B5EF4-FFF2-40B4-BE49-F238E27FC236}">
                <a16:creationId xmlns:a16="http://schemas.microsoft.com/office/drawing/2014/main" id="{554B2830-C780-04DE-B28D-297DDFA48EF8}"/>
              </a:ext>
            </a:extLst>
          </p:cNvPr>
          <p:cNvSpPr>
            <a:spLocks noGrp="1"/>
          </p:cNvSpPr>
          <p:nvPr>
            <p:ph type="title"/>
          </p:nvPr>
        </p:nvSpPr>
        <p:spPr>
          <a:xfrm>
            <a:off x="0" y="204041"/>
            <a:ext cx="12192000" cy="681037"/>
          </a:xfrm>
        </p:spPr>
        <p:txBody>
          <a:bodyPr>
            <a:normAutofit fontScale="90000"/>
          </a:bodyPr>
          <a:lstStyle/>
          <a:p>
            <a:pPr algn="ctr"/>
            <a:r>
              <a:rPr lang="en-GB" u="sng" dirty="0">
                <a:latin typeface="Cambria" panose="02040503050406030204" pitchFamily="18" charset="0"/>
                <a:ea typeface="Cambria" panose="02040503050406030204" pitchFamily="18" charset="0"/>
              </a:rPr>
              <a:t>Virtue Ethics</a:t>
            </a:r>
          </a:p>
        </p:txBody>
      </p:sp>
    </p:spTree>
    <p:extLst>
      <p:ext uri="{BB962C8B-B14F-4D97-AF65-F5344CB8AC3E}">
        <p14:creationId xmlns:p14="http://schemas.microsoft.com/office/powerpoint/2010/main" val="4281880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D3AD8C-E99A-336E-800A-E35406DAE3E1}"/>
              </a:ext>
            </a:extLst>
          </p:cNvPr>
          <p:cNvSpPr>
            <a:spLocks noGrp="1"/>
          </p:cNvSpPr>
          <p:nvPr>
            <p:ph idx="1"/>
          </p:nvPr>
        </p:nvSpPr>
        <p:spPr>
          <a:xfrm>
            <a:off x="838200" y="5644887"/>
            <a:ext cx="10515600" cy="1097107"/>
          </a:xfrm>
        </p:spPr>
        <p:txBody>
          <a:bodyPr/>
          <a:lstStyle/>
          <a:p>
            <a:r>
              <a:rPr lang="en-GB" sz="2800" dirty="0"/>
              <a:t>Example: athlete (ambition)</a:t>
            </a:r>
          </a:p>
          <a:p>
            <a:endParaRPr lang="en-GB" dirty="0"/>
          </a:p>
        </p:txBody>
      </p:sp>
      <p:pic>
        <p:nvPicPr>
          <p:cNvPr id="1026" name="Picture 2" descr="The key to happiness according to Aristotle | by Anam Lodhi | Thoughts And  Ideas | Medium">
            <a:extLst>
              <a:ext uri="{FF2B5EF4-FFF2-40B4-BE49-F238E27FC236}">
                <a16:creationId xmlns:a16="http://schemas.microsoft.com/office/drawing/2014/main" id="{3B15969A-BE99-FB6E-8732-239BC61C0D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0375" y="561844"/>
            <a:ext cx="6191250" cy="4886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4531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Phi Greek Letter Icon Stock Illustration - Download Image Now - Greece,  Alphabet, Symbol - iStock">
            <a:extLst>
              <a:ext uri="{FF2B5EF4-FFF2-40B4-BE49-F238E27FC236}">
                <a16:creationId xmlns:a16="http://schemas.microsoft.com/office/drawing/2014/main" id="{9459BA11-DE5B-6662-F264-FDEEDEB31E1A}"/>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27094"/>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2341627E-DE86-28FA-42A1-0DAA200BEF91}"/>
              </a:ext>
            </a:extLst>
          </p:cNvPr>
          <p:cNvSpPr>
            <a:spLocks noGrp="1"/>
          </p:cNvSpPr>
          <p:nvPr>
            <p:ph idx="1"/>
          </p:nvPr>
        </p:nvSpPr>
        <p:spPr>
          <a:xfrm>
            <a:off x="838200" y="996287"/>
            <a:ext cx="10515600" cy="5180676"/>
          </a:xfrm>
        </p:spPr>
        <p:txBody>
          <a:bodyPr/>
          <a:lstStyle/>
          <a:p>
            <a:r>
              <a:rPr lang="en-GB" dirty="0"/>
              <a:t>Woman being mugged</a:t>
            </a:r>
          </a:p>
        </p:txBody>
      </p:sp>
      <p:sp>
        <p:nvSpPr>
          <p:cNvPr id="4" name="Title 1">
            <a:extLst>
              <a:ext uri="{FF2B5EF4-FFF2-40B4-BE49-F238E27FC236}">
                <a16:creationId xmlns:a16="http://schemas.microsoft.com/office/drawing/2014/main" id="{380BBC69-1D13-A4F6-CFAD-B38469F3091C}"/>
              </a:ext>
            </a:extLst>
          </p:cNvPr>
          <p:cNvSpPr>
            <a:spLocks noGrp="1"/>
          </p:cNvSpPr>
          <p:nvPr>
            <p:ph type="title"/>
          </p:nvPr>
        </p:nvSpPr>
        <p:spPr>
          <a:xfrm>
            <a:off x="0" y="0"/>
            <a:ext cx="12192000" cy="681037"/>
          </a:xfrm>
        </p:spPr>
        <p:txBody>
          <a:bodyPr>
            <a:normAutofit fontScale="90000"/>
          </a:bodyPr>
          <a:lstStyle/>
          <a:p>
            <a:pPr algn="ctr"/>
            <a:r>
              <a:rPr lang="en-GB" u="sng" dirty="0">
                <a:latin typeface="Cambria" panose="02040503050406030204" pitchFamily="18" charset="0"/>
                <a:ea typeface="Cambria" panose="02040503050406030204" pitchFamily="18" charset="0"/>
              </a:rPr>
              <a:t>Virtue Ethics Though Experiment</a:t>
            </a:r>
          </a:p>
        </p:txBody>
      </p:sp>
    </p:spTree>
    <p:extLst>
      <p:ext uri="{BB962C8B-B14F-4D97-AF65-F5344CB8AC3E}">
        <p14:creationId xmlns:p14="http://schemas.microsoft.com/office/powerpoint/2010/main" val="2936589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C0AF97-35A7-06FB-6C12-BF3A320885C0}"/>
              </a:ext>
            </a:extLst>
          </p:cNvPr>
          <p:cNvSpPr>
            <a:spLocks noGrp="1"/>
          </p:cNvSpPr>
          <p:nvPr>
            <p:ph idx="1"/>
          </p:nvPr>
        </p:nvSpPr>
        <p:spPr>
          <a:xfrm>
            <a:off x="838200" y="1160060"/>
            <a:ext cx="5257800" cy="5016903"/>
          </a:xfrm>
        </p:spPr>
        <p:txBody>
          <a:bodyPr/>
          <a:lstStyle/>
          <a:p>
            <a:pPr marL="0" indent="0">
              <a:buNone/>
            </a:pPr>
            <a:r>
              <a:rPr lang="en-GB" dirty="0"/>
              <a:t>Pros and cons?</a:t>
            </a:r>
          </a:p>
        </p:txBody>
      </p:sp>
      <p:sp>
        <p:nvSpPr>
          <p:cNvPr id="4" name="Title 1">
            <a:extLst>
              <a:ext uri="{FF2B5EF4-FFF2-40B4-BE49-F238E27FC236}">
                <a16:creationId xmlns:a16="http://schemas.microsoft.com/office/drawing/2014/main" id="{5FC747FC-018D-DA5D-6735-85FE8D3AAC90}"/>
              </a:ext>
            </a:extLst>
          </p:cNvPr>
          <p:cNvSpPr>
            <a:spLocks noGrp="1"/>
          </p:cNvSpPr>
          <p:nvPr>
            <p:ph type="title"/>
          </p:nvPr>
        </p:nvSpPr>
        <p:spPr>
          <a:xfrm>
            <a:off x="0" y="0"/>
            <a:ext cx="12192000" cy="681037"/>
          </a:xfrm>
        </p:spPr>
        <p:txBody>
          <a:bodyPr>
            <a:normAutofit fontScale="90000"/>
          </a:bodyPr>
          <a:lstStyle/>
          <a:p>
            <a:pPr algn="ctr"/>
            <a:r>
              <a:rPr lang="en-GB" u="sng" dirty="0">
                <a:latin typeface="Cambria" panose="02040503050406030204" pitchFamily="18" charset="0"/>
                <a:ea typeface="Cambria" panose="02040503050406030204" pitchFamily="18" charset="0"/>
              </a:rPr>
              <a:t>Virtue Ethics</a:t>
            </a:r>
          </a:p>
        </p:txBody>
      </p:sp>
      <p:pic>
        <p:nvPicPr>
          <p:cNvPr id="2" name="Picture 4" descr="Phi Greek Letter Icon Stock Illustration - Download Image Now - Greece,  Alphabet, Symbol - iStock">
            <a:extLst>
              <a:ext uri="{FF2B5EF4-FFF2-40B4-BE49-F238E27FC236}">
                <a16:creationId xmlns:a16="http://schemas.microsoft.com/office/drawing/2014/main" id="{53A29B35-BBC1-7BCD-EE09-5195D749FA2A}"/>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27094"/>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1824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4BB36254-801F-7789-9A6D-F60F15567A76}"/>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27094"/>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5BD2555-34FB-32B1-6633-2400EC33281E}"/>
              </a:ext>
            </a:extLst>
          </p:cNvPr>
          <p:cNvSpPr>
            <a:spLocks noGrp="1"/>
          </p:cNvSpPr>
          <p:nvPr>
            <p:ph type="title"/>
          </p:nvPr>
        </p:nvSpPr>
        <p:spPr>
          <a:xfrm>
            <a:off x="0" y="0"/>
            <a:ext cx="10515600" cy="859809"/>
          </a:xfrm>
        </p:spPr>
        <p:txBody>
          <a:bodyPr/>
          <a:lstStyle/>
          <a:p>
            <a:pPr algn="ctr"/>
            <a:r>
              <a:rPr lang="en-GB" u="sng" dirty="0">
                <a:latin typeface="Cambria" panose="02040503050406030204" pitchFamily="18" charset="0"/>
                <a:ea typeface="Cambria" panose="02040503050406030204" pitchFamily="18" charset="0"/>
              </a:rPr>
              <a:t>Summary</a:t>
            </a:r>
          </a:p>
        </p:txBody>
      </p:sp>
      <p:sp>
        <p:nvSpPr>
          <p:cNvPr id="3" name="Content Placeholder 2">
            <a:extLst>
              <a:ext uri="{FF2B5EF4-FFF2-40B4-BE49-F238E27FC236}">
                <a16:creationId xmlns:a16="http://schemas.microsoft.com/office/drawing/2014/main" id="{58836167-F115-14CE-71FA-7F7F18EC4874}"/>
              </a:ext>
            </a:extLst>
          </p:cNvPr>
          <p:cNvSpPr>
            <a:spLocks noGrp="1"/>
          </p:cNvSpPr>
          <p:nvPr>
            <p:ph idx="1"/>
          </p:nvPr>
        </p:nvSpPr>
        <p:spPr>
          <a:xfrm>
            <a:off x="838200" y="1723030"/>
            <a:ext cx="10515600" cy="3411940"/>
          </a:xfrm>
        </p:spPr>
        <p:txBody>
          <a:bodyPr>
            <a:normAutofit lnSpcReduction="10000"/>
          </a:bodyPr>
          <a:lstStyle/>
          <a:p>
            <a:r>
              <a:rPr lang="en-GB" dirty="0"/>
              <a:t>Utilitarianism argues that a good action is one that creates the greatest amount of pleasure and least amount of pain for the greatest number of people.</a:t>
            </a:r>
          </a:p>
          <a:p>
            <a:r>
              <a:rPr lang="en-GB" dirty="0"/>
              <a:t>Kantianism argues that a good action is one that is dutiful and treats people as means in themselves.</a:t>
            </a:r>
          </a:p>
          <a:p>
            <a:r>
              <a:rPr lang="en-GB" dirty="0"/>
              <a:t>Virtue ethics argues that a good action is one done virtuously, and if we develop virtuous characters, then we will lead good and moral lives.</a:t>
            </a:r>
          </a:p>
        </p:txBody>
      </p:sp>
    </p:spTree>
    <p:extLst>
      <p:ext uri="{BB962C8B-B14F-4D97-AF65-F5344CB8AC3E}">
        <p14:creationId xmlns:p14="http://schemas.microsoft.com/office/powerpoint/2010/main" val="2209055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F46DB0F5-A0CF-E94D-E0BE-21CC6DDDAFCC}"/>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27094"/>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3466650-C6E5-E510-177F-52850AD24E5B}"/>
              </a:ext>
            </a:extLst>
          </p:cNvPr>
          <p:cNvSpPr>
            <a:spLocks noGrp="1"/>
          </p:cNvSpPr>
          <p:nvPr>
            <p:ph type="title"/>
          </p:nvPr>
        </p:nvSpPr>
        <p:spPr>
          <a:xfrm>
            <a:off x="0" y="18255"/>
            <a:ext cx="12192000" cy="896145"/>
          </a:xfrm>
        </p:spPr>
        <p:txBody>
          <a:bodyPr/>
          <a:lstStyle/>
          <a:p>
            <a:pPr algn="ctr"/>
            <a:r>
              <a:rPr lang="en-GB" u="sng" dirty="0">
                <a:latin typeface="Cambria" panose="02040503050406030204" pitchFamily="18" charset="0"/>
                <a:ea typeface="Cambria" panose="02040503050406030204" pitchFamily="18" charset="0"/>
              </a:rPr>
              <a:t>Introduction to Ethics</a:t>
            </a:r>
          </a:p>
        </p:txBody>
      </p:sp>
      <p:sp>
        <p:nvSpPr>
          <p:cNvPr id="3" name="Content Placeholder 2">
            <a:extLst>
              <a:ext uri="{FF2B5EF4-FFF2-40B4-BE49-F238E27FC236}">
                <a16:creationId xmlns:a16="http://schemas.microsoft.com/office/drawing/2014/main" id="{BDB10CD8-76A7-C92D-6061-A0B57E300F40}"/>
              </a:ext>
            </a:extLst>
          </p:cNvPr>
          <p:cNvSpPr>
            <a:spLocks noGrp="1"/>
          </p:cNvSpPr>
          <p:nvPr>
            <p:ph idx="1"/>
          </p:nvPr>
        </p:nvSpPr>
        <p:spPr>
          <a:xfrm>
            <a:off x="959643" y="896145"/>
            <a:ext cx="10272714" cy="5943600"/>
          </a:xfrm>
        </p:spPr>
        <p:txBody>
          <a:bodyPr/>
          <a:lstStyle/>
          <a:p>
            <a:endParaRPr lang="en-GB" dirty="0">
              <a:solidFill>
                <a:schemeClr val="accent2"/>
              </a:solidFill>
            </a:endParaRPr>
          </a:p>
          <a:p>
            <a:r>
              <a:rPr lang="en-GB" dirty="0"/>
              <a:t>Ethics = the practise analysing concepts of right and wrong actions.</a:t>
            </a:r>
          </a:p>
          <a:p>
            <a:r>
              <a:rPr lang="en-GB" dirty="0"/>
              <a:t>Ethical theories attempt to provide answers to what are right and wrong actions.</a:t>
            </a:r>
          </a:p>
          <a:p>
            <a:endParaRPr lang="en-GB" dirty="0"/>
          </a:p>
          <a:p>
            <a:r>
              <a:rPr lang="en-GB" dirty="0"/>
              <a:t>Theories we will look at:</a:t>
            </a:r>
          </a:p>
          <a:p>
            <a:r>
              <a:rPr lang="en-GB" dirty="0"/>
              <a:t>Utilitarianism – Jeremy Bentham and John Stewart Mill</a:t>
            </a:r>
          </a:p>
          <a:p>
            <a:r>
              <a:rPr lang="en-GB" dirty="0"/>
              <a:t>Kantianism – Immanuel Kant</a:t>
            </a:r>
          </a:p>
          <a:p>
            <a:r>
              <a:rPr lang="en-GB" dirty="0"/>
              <a:t>Virtue ethics - Aristotle</a:t>
            </a:r>
          </a:p>
        </p:txBody>
      </p:sp>
    </p:spTree>
    <p:extLst>
      <p:ext uri="{BB962C8B-B14F-4D97-AF65-F5344CB8AC3E}">
        <p14:creationId xmlns:p14="http://schemas.microsoft.com/office/powerpoint/2010/main" val="370775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287DBBB1-8F68-8DCA-6408-A7082048C30B}"/>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27094"/>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BD6DB9F-4D98-BA31-8BA4-B2E393478BCE}"/>
              </a:ext>
            </a:extLst>
          </p:cNvPr>
          <p:cNvSpPr>
            <a:spLocks noGrp="1"/>
          </p:cNvSpPr>
          <p:nvPr>
            <p:ph type="title"/>
          </p:nvPr>
        </p:nvSpPr>
        <p:spPr>
          <a:xfrm>
            <a:off x="0" y="0"/>
            <a:ext cx="12192000" cy="681037"/>
          </a:xfrm>
        </p:spPr>
        <p:txBody>
          <a:bodyPr>
            <a:normAutofit fontScale="90000"/>
          </a:bodyPr>
          <a:lstStyle/>
          <a:p>
            <a:pPr algn="ctr"/>
            <a:r>
              <a:rPr lang="en-GB" u="sng" dirty="0">
                <a:latin typeface="Cambria" panose="02040503050406030204" pitchFamily="18" charset="0"/>
                <a:ea typeface="Cambria" panose="02040503050406030204" pitchFamily="18" charset="0"/>
              </a:rPr>
              <a:t>Utilitarianism - Bentham</a:t>
            </a:r>
          </a:p>
        </p:txBody>
      </p:sp>
      <p:sp>
        <p:nvSpPr>
          <p:cNvPr id="3" name="Content Placeholder 2">
            <a:extLst>
              <a:ext uri="{FF2B5EF4-FFF2-40B4-BE49-F238E27FC236}">
                <a16:creationId xmlns:a16="http://schemas.microsoft.com/office/drawing/2014/main" id="{B0C0ED46-526D-75E8-3E57-65247EE94B1B}"/>
              </a:ext>
            </a:extLst>
          </p:cNvPr>
          <p:cNvSpPr>
            <a:spLocks noGrp="1"/>
          </p:cNvSpPr>
          <p:nvPr>
            <p:ph idx="1"/>
          </p:nvPr>
        </p:nvSpPr>
        <p:spPr>
          <a:xfrm>
            <a:off x="828675" y="652391"/>
            <a:ext cx="10990286" cy="5721114"/>
          </a:xfrm>
        </p:spPr>
        <p:txBody>
          <a:bodyPr>
            <a:normAutofit lnSpcReduction="10000"/>
          </a:bodyPr>
          <a:lstStyle/>
          <a:p>
            <a:pPr marL="0" indent="0">
              <a:buNone/>
            </a:pPr>
            <a:endParaRPr lang="en-GB" sz="2400" u="sng" dirty="0"/>
          </a:p>
          <a:p>
            <a:r>
              <a:rPr lang="en-GB" sz="2400" dirty="0"/>
              <a:t>Act utilitarianism</a:t>
            </a:r>
          </a:p>
          <a:p>
            <a:r>
              <a:rPr lang="en-GB" sz="2400" dirty="0"/>
              <a:t>A good act = one that creates the greatest amount of </a:t>
            </a:r>
            <a:r>
              <a:rPr lang="en-GB" sz="2400" b="1" dirty="0"/>
              <a:t>pleasure</a:t>
            </a:r>
            <a:r>
              <a:rPr lang="en-GB" sz="2400" dirty="0"/>
              <a:t> for the greatest number of people, and the least amount of </a:t>
            </a:r>
            <a:r>
              <a:rPr lang="en-GB" sz="2400" b="1" dirty="0"/>
              <a:t>pain</a:t>
            </a:r>
            <a:r>
              <a:rPr lang="en-GB" sz="2400" dirty="0"/>
              <a:t> for the greatest number of people.</a:t>
            </a:r>
          </a:p>
          <a:p>
            <a:pPr marL="0" indent="0">
              <a:buNone/>
            </a:pPr>
            <a:r>
              <a:rPr lang="en-GB" sz="2400" i="1" dirty="0"/>
              <a:t>“Man has been placed under two sovereign masters, pain and pleasure. It is for them alone to point out what we ought to do”.</a:t>
            </a:r>
          </a:p>
          <a:p>
            <a:r>
              <a:rPr lang="en-GB" sz="2400" dirty="0"/>
              <a:t>Actions are judged as a means to an end.</a:t>
            </a:r>
            <a:endParaRPr lang="en-GB" sz="2400" i="1" dirty="0"/>
          </a:p>
          <a:p>
            <a:r>
              <a:rPr lang="en-GB" sz="2400" dirty="0"/>
              <a:t>He created a hedonic calculus to quantify how good an action is. It has six criteria:</a:t>
            </a:r>
          </a:p>
          <a:p>
            <a:pPr marL="514350" indent="-514350">
              <a:buAutoNum type="arabicParenR"/>
            </a:pPr>
            <a:r>
              <a:rPr lang="en-GB" sz="2000" dirty="0"/>
              <a:t>Duration – how long it will last for                </a:t>
            </a:r>
          </a:p>
          <a:p>
            <a:pPr marL="514350" indent="-514350">
              <a:buAutoNum type="arabicParenR"/>
            </a:pPr>
            <a:r>
              <a:rPr lang="en-GB" sz="2000" dirty="0"/>
              <a:t>Intensity – how much pleasure, to what extent                </a:t>
            </a:r>
          </a:p>
          <a:p>
            <a:pPr marL="514350" indent="-514350">
              <a:buAutoNum type="arabicParenR"/>
            </a:pPr>
            <a:r>
              <a:rPr lang="en-GB" sz="2000" dirty="0"/>
              <a:t>Remoteness – how certain is it</a:t>
            </a:r>
          </a:p>
          <a:p>
            <a:pPr marL="457200" indent="-457200">
              <a:buAutoNum type="arabicParenR" startAt="4"/>
            </a:pPr>
            <a:r>
              <a:rPr lang="en-GB" sz="2000" dirty="0"/>
              <a:t>Richness – will it lead to further pleasure</a:t>
            </a:r>
          </a:p>
          <a:p>
            <a:pPr marL="457200" indent="-457200">
              <a:buAutoNum type="arabicParenR" startAt="4"/>
            </a:pPr>
            <a:r>
              <a:rPr lang="en-GB" sz="2000" dirty="0"/>
              <a:t>Purity – how free from pain is it</a:t>
            </a:r>
          </a:p>
          <a:p>
            <a:pPr marL="457200" indent="-457200">
              <a:buAutoNum type="arabicParenR" startAt="4"/>
            </a:pPr>
            <a:r>
              <a:rPr lang="en-GB" sz="2000" dirty="0"/>
              <a:t>Extent – how wide are its effects</a:t>
            </a:r>
          </a:p>
          <a:p>
            <a:r>
              <a:rPr lang="en-GB" sz="2400" dirty="0"/>
              <a:t>Example: eating a chocolate bar</a:t>
            </a:r>
          </a:p>
        </p:txBody>
      </p:sp>
    </p:spTree>
    <p:extLst>
      <p:ext uri="{BB962C8B-B14F-4D97-AF65-F5344CB8AC3E}">
        <p14:creationId xmlns:p14="http://schemas.microsoft.com/office/powerpoint/2010/main" val="1727877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Phi Greek Letter Icon Stock Illustration - Download Image Now - Greece,  Alphabet, Symbol - iStock">
            <a:extLst>
              <a:ext uri="{FF2B5EF4-FFF2-40B4-BE49-F238E27FC236}">
                <a16:creationId xmlns:a16="http://schemas.microsoft.com/office/drawing/2014/main" id="{792E8C16-3F94-71C4-78FE-35DD6FF32C7C}"/>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27094"/>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79D9C9B4-309B-6C0B-711D-18E2B87EEC9D}"/>
              </a:ext>
            </a:extLst>
          </p:cNvPr>
          <p:cNvSpPr>
            <a:spLocks noGrp="1"/>
          </p:cNvSpPr>
          <p:nvPr>
            <p:ph idx="1"/>
          </p:nvPr>
        </p:nvSpPr>
        <p:spPr>
          <a:xfrm>
            <a:off x="914400" y="681037"/>
            <a:ext cx="9801225" cy="6176964"/>
          </a:xfrm>
        </p:spPr>
        <p:txBody>
          <a:bodyPr/>
          <a:lstStyle/>
          <a:p>
            <a:pPr marL="0" indent="0">
              <a:buNone/>
            </a:pPr>
            <a:endParaRPr lang="en-GB" sz="2400" dirty="0"/>
          </a:p>
          <a:p>
            <a:r>
              <a:rPr lang="en-GB" sz="2400" dirty="0"/>
              <a:t>Rule utilitarianism</a:t>
            </a:r>
          </a:p>
          <a:p>
            <a:r>
              <a:rPr lang="en-GB" sz="2400" dirty="0"/>
              <a:t>Agreed that the goodness of an action should be based on how much pleasure and how little pain there is in its consequence.</a:t>
            </a:r>
          </a:p>
          <a:p>
            <a:r>
              <a:rPr lang="en-GB" sz="2400" dirty="0"/>
              <a:t>Didn’t think that quantity was enough. Added quality.</a:t>
            </a:r>
          </a:p>
          <a:p>
            <a:r>
              <a:rPr lang="en-GB" sz="2400" dirty="0"/>
              <a:t>Mill argued that there needs to be rules for people to follow that generally lead to the greatest good for the greatest number. Society is better when people follow laws and customs aimed at making everyone happier, instead of everyone calculating each action individually.</a:t>
            </a:r>
          </a:p>
          <a:p>
            <a:r>
              <a:rPr lang="en-GB" sz="2400" dirty="0"/>
              <a:t>Example of rules: do not lie, seek higher pleasures over lower pleasures.</a:t>
            </a:r>
          </a:p>
          <a:p>
            <a:r>
              <a:rPr lang="en-GB" sz="2400" dirty="0"/>
              <a:t>Higher pleasures: from using our minds, e.g., reading or debating</a:t>
            </a:r>
          </a:p>
          <a:p>
            <a:r>
              <a:rPr lang="en-GB" sz="2400" dirty="0"/>
              <a:t>Lower pleasures: from using our bodies, e.g., eating chocolate or swimming</a:t>
            </a:r>
          </a:p>
          <a:p>
            <a:pPr marL="0" indent="0">
              <a:buNone/>
            </a:pPr>
            <a:endParaRPr lang="en-GB" dirty="0"/>
          </a:p>
        </p:txBody>
      </p:sp>
      <p:sp>
        <p:nvSpPr>
          <p:cNvPr id="4" name="Title 1">
            <a:extLst>
              <a:ext uri="{FF2B5EF4-FFF2-40B4-BE49-F238E27FC236}">
                <a16:creationId xmlns:a16="http://schemas.microsoft.com/office/drawing/2014/main" id="{A5F4B904-9179-C834-443C-6311DCFEF852}"/>
              </a:ext>
            </a:extLst>
          </p:cNvPr>
          <p:cNvSpPr>
            <a:spLocks noGrp="1"/>
          </p:cNvSpPr>
          <p:nvPr>
            <p:ph type="title"/>
          </p:nvPr>
        </p:nvSpPr>
        <p:spPr>
          <a:xfrm>
            <a:off x="0" y="0"/>
            <a:ext cx="12192000" cy="681037"/>
          </a:xfrm>
        </p:spPr>
        <p:txBody>
          <a:bodyPr>
            <a:normAutofit fontScale="90000"/>
          </a:bodyPr>
          <a:lstStyle/>
          <a:p>
            <a:pPr algn="ctr"/>
            <a:r>
              <a:rPr lang="en-GB" u="sng" dirty="0">
                <a:latin typeface="Cambria" panose="02040503050406030204" pitchFamily="18" charset="0"/>
                <a:ea typeface="Cambria" panose="02040503050406030204" pitchFamily="18" charset="0"/>
              </a:rPr>
              <a:t>Utilitarianism - Mill</a:t>
            </a:r>
          </a:p>
        </p:txBody>
      </p:sp>
    </p:spTree>
    <p:extLst>
      <p:ext uri="{BB962C8B-B14F-4D97-AF65-F5344CB8AC3E}">
        <p14:creationId xmlns:p14="http://schemas.microsoft.com/office/powerpoint/2010/main" val="1550879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EFF4C-921B-FB14-82C1-77F3337D640F}"/>
              </a:ext>
            </a:extLst>
          </p:cNvPr>
          <p:cNvSpPr>
            <a:spLocks noGrp="1"/>
          </p:cNvSpPr>
          <p:nvPr>
            <p:ph type="title"/>
          </p:nvPr>
        </p:nvSpPr>
        <p:spPr/>
        <p:txBody>
          <a:bodyPr/>
          <a:lstStyle/>
          <a:p>
            <a:pPr algn="ctr"/>
            <a:r>
              <a:rPr lang="en-GB" u="sng" dirty="0">
                <a:latin typeface="Cambria" panose="02040503050406030204" pitchFamily="18" charset="0"/>
                <a:ea typeface="Cambria" panose="02040503050406030204" pitchFamily="18" charset="0"/>
              </a:rPr>
              <a:t>Utilitarianism Thought Experiments</a:t>
            </a:r>
          </a:p>
        </p:txBody>
      </p:sp>
      <p:sp>
        <p:nvSpPr>
          <p:cNvPr id="3" name="Content Placeholder 2">
            <a:extLst>
              <a:ext uri="{FF2B5EF4-FFF2-40B4-BE49-F238E27FC236}">
                <a16:creationId xmlns:a16="http://schemas.microsoft.com/office/drawing/2014/main" id="{83AF1438-1DD8-2C8E-855D-38F50EB62013}"/>
              </a:ext>
            </a:extLst>
          </p:cNvPr>
          <p:cNvSpPr>
            <a:spLocks noGrp="1"/>
          </p:cNvSpPr>
          <p:nvPr>
            <p:ph idx="1"/>
          </p:nvPr>
        </p:nvSpPr>
        <p:spPr/>
        <p:txBody>
          <a:bodyPr/>
          <a:lstStyle/>
          <a:p>
            <a:r>
              <a:rPr lang="en-GB" dirty="0"/>
              <a:t>Trolley problem</a:t>
            </a:r>
          </a:p>
          <a:p>
            <a:r>
              <a:rPr lang="en-GB" dirty="0"/>
              <a:t>Trolley problem continued</a:t>
            </a:r>
          </a:p>
          <a:p>
            <a:endParaRPr lang="en-GB" dirty="0"/>
          </a:p>
          <a:p>
            <a:r>
              <a:rPr lang="en-GB" dirty="0"/>
              <a:t>Surgeon problem</a:t>
            </a:r>
          </a:p>
        </p:txBody>
      </p:sp>
      <p:pic>
        <p:nvPicPr>
          <p:cNvPr id="4" name="Picture 4" descr="Phi Greek Letter Icon Stock Illustration - Download Image Now - Greece,  Alphabet, Symbol - iStock">
            <a:extLst>
              <a:ext uri="{FF2B5EF4-FFF2-40B4-BE49-F238E27FC236}">
                <a16:creationId xmlns:a16="http://schemas.microsoft.com/office/drawing/2014/main" id="{447EB4BE-3CA4-1916-7A1A-16F7E8A340B0}"/>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27094"/>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8548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D0EC7AE-5E37-77BD-8641-44461302B2ED}"/>
              </a:ext>
            </a:extLst>
          </p:cNvPr>
          <p:cNvSpPr>
            <a:spLocks noGrp="1"/>
          </p:cNvSpPr>
          <p:nvPr>
            <p:ph type="title"/>
          </p:nvPr>
        </p:nvSpPr>
        <p:spPr>
          <a:xfrm>
            <a:off x="838200" y="-139842"/>
            <a:ext cx="10515600" cy="1325563"/>
          </a:xfrm>
        </p:spPr>
        <p:txBody>
          <a:bodyPr>
            <a:normAutofit/>
          </a:bodyPr>
          <a:lstStyle/>
          <a:p>
            <a:pPr algn="ctr"/>
            <a:r>
              <a:rPr lang="en-GB" u="sng" dirty="0">
                <a:latin typeface="Cambria" panose="02040503050406030204" pitchFamily="18" charset="0"/>
                <a:ea typeface="Cambria" panose="02040503050406030204" pitchFamily="18" charset="0"/>
              </a:rPr>
              <a:t>Utilitarianism – Bentham and Mill</a:t>
            </a:r>
          </a:p>
        </p:txBody>
      </p:sp>
      <p:sp>
        <p:nvSpPr>
          <p:cNvPr id="3" name="Content Placeholder 2">
            <a:extLst>
              <a:ext uri="{FF2B5EF4-FFF2-40B4-BE49-F238E27FC236}">
                <a16:creationId xmlns:a16="http://schemas.microsoft.com/office/drawing/2014/main" id="{9B54DFF2-DD5C-E809-4EDE-9B828326DFF0}"/>
              </a:ext>
            </a:extLst>
          </p:cNvPr>
          <p:cNvSpPr>
            <a:spLocks noGrp="1"/>
          </p:cNvSpPr>
          <p:nvPr>
            <p:ph idx="1"/>
          </p:nvPr>
        </p:nvSpPr>
        <p:spPr/>
        <p:txBody>
          <a:bodyPr/>
          <a:lstStyle/>
          <a:p>
            <a:pPr marL="0" indent="0">
              <a:buNone/>
            </a:pPr>
            <a:r>
              <a:rPr lang="en-GB" dirty="0"/>
              <a:t>Pros and cons?</a:t>
            </a:r>
          </a:p>
        </p:txBody>
      </p:sp>
      <p:pic>
        <p:nvPicPr>
          <p:cNvPr id="2" name="Picture 4" descr="Phi Greek Letter Icon Stock Illustration - Download Image Now - Greece,  Alphabet, Symbol - iStock">
            <a:extLst>
              <a:ext uri="{FF2B5EF4-FFF2-40B4-BE49-F238E27FC236}">
                <a16:creationId xmlns:a16="http://schemas.microsoft.com/office/drawing/2014/main" id="{48701429-E2D3-1F0F-61AB-2FF0049D0730}"/>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27094"/>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8719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77B60F-79F0-50C9-E44C-645A1EADE49C}"/>
              </a:ext>
            </a:extLst>
          </p:cNvPr>
          <p:cNvSpPr>
            <a:spLocks noGrp="1"/>
          </p:cNvSpPr>
          <p:nvPr>
            <p:ph type="title"/>
          </p:nvPr>
        </p:nvSpPr>
        <p:spPr>
          <a:xfrm>
            <a:off x="6590662" y="4267832"/>
            <a:ext cx="4805996" cy="1297115"/>
          </a:xfrm>
        </p:spPr>
        <p:txBody>
          <a:bodyPr vert="horz" lIns="91440" tIns="45720" rIns="91440" bIns="45720" rtlCol="0" anchor="t">
            <a:normAutofit/>
          </a:bodyPr>
          <a:lstStyle/>
          <a:p>
            <a:r>
              <a:rPr lang="en-US" sz="4000" kern="1200" dirty="0">
                <a:latin typeface="+mn-lt"/>
                <a:ea typeface="+mj-ea"/>
                <a:cs typeface="+mj-cs"/>
              </a:rPr>
              <a:t>10 minute break</a:t>
            </a:r>
            <a:br>
              <a:rPr lang="en-US" sz="4000" kern="1200" dirty="0">
                <a:solidFill>
                  <a:schemeClr val="tx2"/>
                </a:solidFill>
                <a:latin typeface="+mn-lt"/>
                <a:ea typeface="+mj-ea"/>
                <a:cs typeface="+mj-cs"/>
              </a:rPr>
            </a:br>
            <a:endParaRPr lang="en-US" sz="4000" kern="1200" dirty="0">
              <a:solidFill>
                <a:schemeClr val="tx2"/>
              </a:solidFill>
              <a:latin typeface="+mn-lt"/>
              <a:ea typeface="+mj-ea"/>
              <a:cs typeface="+mj-cs"/>
            </a:endParaRPr>
          </a:p>
        </p:txBody>
      </p:sp>
      <p:pic>
        <p:nvPicPr>
          <p:cNvPr id="20" name="Graphic 6" descr="Tea">
            <a:extLst>
              <a:ext uri="{FF2B5EF4-FFF2-40B4-BE49-F238E27FC236}">
                <a16:creationId xmlns:a16="http://schemas.microsoft.com/office/drawing/2014/main" id="{93A48D42-97A3-2602-2670-AB7F8F50DFC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2" descr="Converge logo - create challenge inspire ">
            <a:extLst>
              <a:ext uri="{FF2B5EF4-FFF2-40B4-BE49-F238E27FC236}">
                <a16:creationId xmlns:a16="http://schemas.microsoft.com/office/drawing/2014/main" id="{1A4D94A4-1256-7C0B-36BD-56CCE8CF9DCC}"/>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835705" y="34854"/>
            <a:ext cx="4186424" cy="2616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2677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Phi Greek Letter Icon Stock Illustration - Download Image Now - Greece,  Alphabet, Symbol - iStock">
            <a:extLst>
              <a:ext uri="{FF2B5EF4-FFF2-40B4-BE49-F238E27FC236}">
                <a16:creationId xmlns:a16="http://schemas.microsoft.com/office/drawing/2014/main" id="{C41809D4-2E6B-C559-273D-A2E03CA9854E}"/>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27094"/>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7B2F2B9A-81BA-F5A8-CE46-EF74ACDCAFF9}"/>
              </a:ext>
            </a:extLst>
          </p:cNvPr>
          <p:cNvSpPr>
            <a:spLocks noGrp="1"/>
          </p:cNvSpPr>
          <p:nvPr>
            <p:ph type="title"/>
          </p:nvPr>
        </p:nvSpPr>
        <p:spPr/>
        <p:txBody>
          <a:bodyPr>
            <a:normAutofit/>
          </a:bodyPr>
          <a:lstStyle/>
          <a:p>
            <a:pPr algn="ctr"/>
            <a:r>
              <a:rPr lang="en-GB" u="sng" dirty="0">
                <a:latin typeface="Cambria" panose="02040503050406030204" pitchFamily="18" charset="0"/>
                <a:ea typeface="Cambria" panose="02040503050406030204" pitchFamily="18" charset="0"/>
              </a:rPr>
              <a:t>Kantian Ethics - Kant</a:t>
            </a:r>
          </a:p>
        </p:txBody>
      </p:sp>
      <p:sp>
        <p:nvSpPr>
          <p:cNvPr id="3" name="Content Placeholder 2">
            <a:extLst>
              <a:ext uri="{FF2B5EF4-FFF2-40B4-BE49-F238E27FC236}">
                <a16:creationId xmlns:a16="http://schemas.microsoft.com/office/drawing/2014/main" id="{08857817-8E0C-26E0-54C9-AA4B80A695A2}"/>
              </a:ext>
            </a:extLst>
          </p:cNvPr>
          <p:cNvSpPr>
            <a:spLocks noGrp="1"/>
          </p:cNvSpPr>
          <p:nvPr>
            <p:ph idx="1"/>
          </p:nvPr>
        </p:nvSpPr>
        <p:spPr>
          <a:xfrm>
            <a:off x="423081" y="1825625"/>
            <a:ext cx="10930719" cy="4351338"/>
          </a:xfrm>
        </p:spPr>
        <p:txBody>
          <a:bodyPr>
            <a:normAutofit fontScale="92500"/>
          </a:bodyPr>
          <a:lstStyle/>
          <a:p>
            <a:r>
              <a:rPr lang="en-GB" sz="2400" dirty="0"/>
              <a:t>A good act = one that is dutiful.</a:t>
            </a:r>
          </a:p>
          <a:p>
            <a:r>
              <a:rPr lang="en-GB" sz="2400" dirty="0"/>
              <a:t>Duty: not personal interest, not to gain anything, but to act in accordance with reason. </a:t>
            </a:r>
          </a:p>
          <a:p>
            <a:r>
              <a:rPr lang="en-GB" sz="2400" dirty="0"/>
              <a:t>A good/ dutiful action is universal, and unconditional. They apply to everyone equally.</a:t>
            </a:r>
          </a:p>
          <a:p>
            <a:r>
              <a:rPr lang="en-GB" sz="2400" dirty="0"/>
              <a:t>A good act is an end in itself, not a means to an end. This means that a person acts morally for the sake of it being the right thing to do, not to gain anything.</a:t>
            </a:r>
          </a:p>
          <a:p>
            <a:r>
              <a:rPr lang="en-GB" sz="2400" dirty="0"/>
              <a:t>Categorical imperative: ‘Do x’ (or ‘Do not do x’), e.g., tell the truth, treat people with respect. Categorical imperatives are what we need to focus on for working out if an action is good. </a:t>
            </a:r>
          </a:p>
          <a:p>
            <a:r>
              <a:rPr lang="en-GB" sz="2400" dirty="0"/>
              <a:t>Universalizability principle: Act in accordance with rules that you would wish to be universal law. If everyone in the world did ‘x’, then would it be good? Example: theft</a:t>
            </a:r>
          </a:p>
          <a:p>
            <a:r>
              <a:rPr lang="en-GB" sz="2400" dirty="0"/>
              <a:t>Humanity principle: never treat people as a mere means to an end. Treat them as a means in themselves and respect their autonomy. Example: deceiving someone</a:t>
            </a:r>
          </a:p>
          <a:p>
            <a:endParaRPr lang="en-GB" sz="2400" dirty="0"/>
          </a:p>
        </p:txBody>
      </p:sp>
    </p:spTree>
    <p:extLst>
      <p:ext uri="{BB962C8B-B14F-4D97-AF65-F5344CB8AC3E}">
        <p14:creationId xmlns:p14="http://schemas.microsoft.com/office/powerpoint/2010/main" val="94640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827F3-9EC3-C626-2AC7-F8D7BB30FFBF}"/>
              </a:ext>
            </a:extLst>
          </p:cNvPr>
          <p:cNvSpPr>
            <a:spLocks noGrp="1"/>
          </p:cNvSpPr>
          <p:nvPr>
            <p:ph type="title"/>
          </p:nvPr>
        </p:nvSpPr>
        <p:spPr/>
        <p:txBody>
          <a:bodyPr/>
          <a:lstStyle/>
          <a:p>
            <a:pPr algn="ctr"/>
            <a:r>
              <a:rPr lang="en-GB" u="sng" dirty="0">
                <a:latin typeface="Cambria" panose="02040503050406030204" pitchFamily="18" charset="0"/>
                <a:ea typeface="Cambria" panose="02040503050406030204" pitchFamily="18" charset="0"/>
              </a:rPr>
              <a:t>Kant Thought Experiments</a:t>
            </a:r>
          </a:p>
        </p:txBody>
      </p:sp>
      <p:sp>
        <p:nvSpPr>
          <p:cNvPr id="5" name="Content Placeholder 4">
            <a:extLst>
              <a:ext uri="{FF2B5EF4-FFF2-40B4-BE49-F238E27FC236}">
                <a16:creationId xmlns:a16="http://schemas.microsoft.com/office/drawing/2014/main" id="{67D0CF5A-BBD0-8673-A748-D39A768FF6DB}"/>
              </a:ext>
            </a:extLst>
          </p:cNvPr>
          <p:cNvSpPr>
            <a:spLocks noGrp="1"/>
          </p:cNvSpPr>
          <p:nvPr>
            <p:ph idx="1"/>
          </p:nvPr>
        </p:nvSpPr>
        <p:spPr/>
        <p:txBody>
          <a:bodyPr/>
          <a:lstStyle/>
          <a:p>
            <a:r>
              <a:rPr lang="en-GB" dirty="0"/>
              <a:t>Murderer at the door</a:t>
            </a:r>
          </a:p>
          <a:p>
            <a:pPr marL="0" indent="0">
              <a:buNone/>
            </a:pPr>
            <a:endParaRPr lang="en-GB" dirty="0"/>
          </a:p>
        </p:txBody>
      </p:sp>
      <p:pic>
        <p:nvPicPr>
          <p:cNvPr id="3" name="Picture 4" descr="Phi Greek Letter Icon Stock Illustration - Download Image Now - Greece,  Alphabet, Symbol - iStock">
            <a:extLst>
              <a:ext uri="{FF2B5EF4-FFF2-40B4-BE49-F238E27FC236}">
                <a16:creationId xmlns:a16="http://schemas.microsoft.com/office/drawing/2014/main" id="{5D2D55C4-4CE6-8ABD-89FF-BCD56C602B34}"/>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27094"/>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50384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859</Words>
  <Application>Microsoft Office PowerPoint</Application>
  <PresentationFormat>Widescreen</PresentationFormat>
  <Paragraphs>70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Cambria</vt:lpstr>
      <vt:lpstr>Office Theme</vt:lpstr>
      <vt:lpstr> Welcome to Philosophy  Session 4 Ethics</vt:lpstr>
      <vt:lpstr>Introduction to Ethics</vt:lpstr>
      <vt:lpstr>Utilitarianism - Bentham</vt:lpstr>
      <vt:lpstr>Utilitarianism - Mill</vt:lpstr>
      <vt:lpstr>Utilitarianism Thought Experiments</vt:lpstr>
      <vt:lpstr>Utilitarianism – Bentham and Mill</vt:lpstr>
      <vt:lpstr>10 minute break </vt:lpstr>
      <vt:lpstr>Kantian Ethics - Kant</vt:lpstr>
      <vt:lpstr>Kant Thought Experiments</vt:lpstr>
      <vt:lpstr>Kantian Ethics</vt:lpstr>
      <vt:lpstr>Virtue Ethics</vt:lpstr>
      <vt:lpstr>PowerPoint Presentation</vt:lpstr>
      <vt:lpstr>Virtue Ethics Though Experiment</vt:lpstr>
      <vt:lpstr>Virtue Ethics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Quinn</dc:creator>
  <cp:lastModifiedBy>Sarah Quinn</cp:lastModifiedBy>
  <cp:revision>24</cp:revision>
  <dcterms:created xsi:type="dcterms:W3CDTF">2022-11-04T13:11:14Z</dcterms:created>
  <dcterms:modified xsi:type="dcterms:W3CDTF">2022-12-06T17:11:01Z</dcterms:modified>
</cp:coreProperties>
</file>